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 id="280" r:id="rId70"/>
    <p:sldId id="281"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Josefin Sans" charset="1" panose="00000500000000000000"/>
      <p:regular r:id="rId18"/>
    </p:embeddedFont>
    <p:embeddedFont>
      <p:font typeface="Josefin Sans Bold" charset="1" panose="00000800000000000000"/>
      <p:regular r:id="rId19"/>
    </p:embeddedFont>
    <p:embeddedFont>
      <p:font typeface="Josefin Sans Italics" charset="1" panose="00000500000000000000"/>
      <p:regular r:id="rId20"/>
    </p:embeddedFont>
    <p:embeddedFont>
      <p:font typeface="Josefin Sans Bold Italics" charset="1" panose="00000800000000000000"/>
      <p:regular r:id="rId21"/>
    </p:embeddedFont>
    <p:embeddedFont>
      <p:font typeface="Josefin Sans Thin" charset="1" panose="00000300000000000000"/>
      <p:regular r:id="rId22"/>
    </p:embeddedFont>
    <p:embeddedFont>
      <p:font typeface="Josefin Sans Thin Italics" charset="1" panose="00000300000000000000"/>
      <p:regular r:id="rId23"/>
    </p:embeddedFont>
    <p:embeddedFont>
      <p:font typeface="Josefin Sans Light" charset="1" panose="00000400000000000000"/>
      <p:regular r:id="rId24"/>
    </p:embeddedFont>
    <p:embeddedFont>
      <p:font typeface="Josefin Sans Light Italics" charset="1" panose="00000400000000000000"/>
      <p:regular r:id="rId25"/>
    </p:embeddedFont>
    <p:embeddedFont>
      <p:font typeface="Josefin Sans Semi-Bold" charset="1" panose="00000700000000000000"/>
      <p:regular r:id="rId26"/>
    </p:embeddedFont>
    <p:embeddedFont>
      <p:font typeface="Josefin Sans Semi-Bold Italics" charset="1" panose="00000700000000000000"/>
      <p:regular r:id="rId27"/>
    </p:embeddedFont>
    <p:embeddedFont>
      <p:font typeface="Noto Serif Display" charset="1" panose="02020502080505020204"/>
      <p:regular r:id="rId28"/>
    </p:embeddedFont>
    <p:embeddedFont>
      <p:font typeface="Noto Serif Display Bold" charset="1" panose="02020802080505020204"/>
      <p:regular r:id="rId29"/>
    </p:embeddedFont>
    <p:embeddedFont>
      <p:font typeface="Noto Serif Display Italics" charset="1" panose="02020502080505090204"/>
      <p:regular r:id="rId30"/>
    </p:embeddedFont>
    <p:embeddedFont>
      <p:font typeface="Noto Serif Display Bold Italics" charset="1" panose="02020802080505090204"/>
      <p:regular r:id="rId31"/>
    </p:embeddedFont>
    <p:embeddedFont>
      <p:font typeface="Noto Serif Display Thin" charset="1" panose="02020202080505020204"/>
      <p:regular r:id="rId32"/>
    </p:embeddedFont>
    <p:embeddedFont>
      <p:font typeface="Noto Serif Display Thin Italics" charset="1" panose="02020202080505090204"/>
      <p:regular r:id="rId33"/>
    </p:embeddedFont>
    <p:embeddedFont>
      <p:font typeface="Noto Serif Display Extra-Light" charset="1" panose="02020302080505020204"/>
      <p:regular r:id="rId34"/>
    </p:embeddedFont>
    <p:embeddedFont>
      <p:font typeface="Noto Serif Display Extra-Light Italics" charset="1" panose="02020302080505090204"/>
      <p:regular r:id="rId35"/>
    </p:embeddedFont>
    <p:embeddedFont>
      <p:font typeface="Noto Serif Display Light" charset="1" panose="02020402080505020204"/>
      <p:regular r:id="rId36"/>
    </p:embeddedFont>
    <p:embeddedFont>
      <p:font typeface="Noto Serif Display Light Italics" charset="1" panose="02020402080505090204"/>
      <p:regular r:id="rId37"/>
    </p:embeddedFont>
    <p:embeddedFont>
      <p:font typeface="Noto Serif Display Medium" charset="1" panose="02020602080505020204"/>
      <p:regular r:id="rId38"/>
    </p:embeddedFont>
    <p:embeddedFont>
      <p:font typeface="Noto Serif Display Medium Italics" charset="1" panose="02020602080505090204"/>
      <p:regular r:id="rId39"/>
    </p:embeddedFont>
    <p:embeddedFont>
      <p:font typeface="Noto Serif Display Semi-Bold" charset="1" panose="02020702080505020204"/>
      <p:regular r:id="rId40"/>
    </p:embeddedFont>
    <p:embeddedFont>
      <p:font typeface="Noto Serif Display Semi-Bold Italics" charset="1" panose="02020702080505090204"/>
      <p:regular r:id="rId41"/>
    </p:embeddedFont>
    <p:embeddedFont>
      <p:font typeface="Noto Serif Display Ultra-Bold" charset="1" panose="02020902080505020204"/>
      <p:regular r:id="rId42"/>
    </p:embeddedFont>
    <p:embeddedFont>
      <p:font typeface="Noto Serif Display Ultra-Bold Italics" charset="1" panose="02020902080505090204"/>
      <p:regular r:id="rId43"/>
    </p:embeddedFont>
    <p:embeddedFont>
      <p:font typeface="Noto Serif Display Heavy" charset="1" panose="02020A02080505020204"/>
      <p:regular r:id="rId44"/>
    </p:embeddedFont>
    <p:embeddedFont>
      <p:font typeface="Noto Serif Display Heavy Italics" charset="1" panose="02020A02080505090204"/>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69" Target="slides/slide24.xml" Type="http://schemas.openxmlformats.org/officeDocument/2006/relationships/slide"/><Relationship Id="rId7" Target="fonts/font7.fntdata" Type="http://schemas.openxmlformats.org/officeDocument/2006/relationships/font"/><Relationship Id="rId70" Target="slides/slide25.xml" Type="http://schemas.openxmlformats.org/officeDocument/2006/relationships/slide"/><Relationship Id="rId71" Target="slides/slide2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8586777" y="2776966"/>
            <a:ext cx="8878997" cy="4835771"/>
            <a:chOff x="0" y="0"/>
            <a:chExt cx="11838663" cy="6447695"/>
          </a:xfrm>
        </p:grpSpPr>
        <p:sp>
          <p:nvSpPr>
            <p:cNvPr name="TextBox 3" id="3"/>
            <p:cNvSpPr txBox="true"/>
            <p:nvPr/>
          </p:nvSpPr>
          <p:spPr>
            <a:xfrm rot="0">
              <a:off x="0" y="1825658"/>
              <a:ext cx="11838663" cy="4622036"/>
            </a:xfrm>
            <a:prstGeom prst="rect">
              <a:avLst/>
            </a:prstGeom>
          </p:spPr>
          <p:txBody>
            <a:bodyPr anchor="t" rtlCol="false" tIns="0" lIns="0" bIns="0" rIns="0">
              <a:spAutoFit/>
            </a:bodyPr>
            <a:lstStyle/>
            <a:p>
              <a:pPr>
                <a:lnSpc>
                  <a:spcPts val="9046"/>
                </a:lnSpc>
              </a:pPr>
              <a:r>
                <a:rPr lang="en-US" sz="8077">
                  <a:solidFill>
                    <a:srgbClr val="F7B4A7"/>
                  </a:solidFill>
                  <a:latin typeface="Josefin Sans Bold"/>
                </a:rPr>
                <a:t>Hotel Booking Analysis using PySpark</a:t>
              </a:r>
            </a:p>
          </p:txBody>
        </p:sp>
        <p:sp>
          <p:nvSpPr>
            <p:cNvPr name="TextBox 4" id="4"/>
            <p:cNvSpPr txBox="true"/>
            <p:nvPr/>
          </p:nvSpPr>
          <p:spPr>
            <a:xfrm rot="0">
              <a:off x="0" y="-57150"/>
              <a:ext cx="11838663" cy="573136"/>
            </a:xfrm>
            <a:prstGeom prst="rect">
              <a:avLst/>
            </a:prstGeom>
          </p:spPr>
          <p:txBody>
            <a:bodyPr anchor="t" rtlCol="false" tIns="0" lIns="0" bIns="0" rIns="0">
              <a:spAutoFit/>
            </a:bodyPr>
            <a:lstStyle/>
            <a:p>
              <a:pPr>
                <a:lnSpc>
                  <a:spcPts val="3630"/>
                </a:lnSpc>
              </a:pPr>
            </a:p>
          </p:txBody>
        </p:sp>
      </p:grpSp>
      <p:sp>
        <p:nvSpPr>
          <p:cNvPr name="Freeform 5" id="5"/>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8556986" y="2492769"/>
            <a:ext cx="8702314" cy="1212575"/>
          </a:xfrm>
          <a:prstGeom prst="rect">
            <a:avLst/>
          </a:prstGeom>
        </p:spPr>
        <p:txBody>
          <a:bodyPr anchor="t" rtlCol="false" tIns="0" lIns="0" bIns="0" rIns="0">
            <a:spAutoFit/>
          </a:bodyPr>
          <a:lstStyle/>
          <a:p>
            <a:pPr algn="ctr">
              <a:lnSpc>
                <a:spcPts val="9963"/>
              </a:lnSpc>
            </a:pPr>
            <a:r>
              <a:rPr lang="en-US" sz="7117">
                <a:solidFill>
                  <a:srgbClr val="EFEFEF"/>
                </a:solidFill>
                <a:latin typeface="Noto Sans Bold"/>
              </a:rPr>
              <a:t>Nhóm Quản trị DLL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476342" y="1951228"/>
            <a:ext cx="6338112" cy="6384545"/>
          </a:xfrm>
          <a:custGeom>
            <a:avLst/>
            <a:gdLst/>
            <a:ahLst/>
            <a:cxnLst/>
            <a:rect r="r" b="b" t="t" l="l"/>
            <a:pathLst>
              <a:path h="6384545" w="6338112">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5956" y="4476750"/>
            <a:ext cx="8489114" cy="1314450"/>
          </a:xfrm>
          <a:prstGeom prst="rect">
            <a:avLst/>
          </a:prstGeom>
        </p:spPr>
        <p:txBody>
          <a:bodyPr anchor="t" rtlCol="false" tIns="0" lIns="0" bIns="0" rIns="0">
            <a:spAutoFit/>
          </a:bodyPr>
          <a:lstStyle/>
          <a:p>
            <a:pPr>
              <a:lnSpc>
                <a:spcPts val="10200"/>
              </a:lnSpc>
            </a:pPr>
            <a:r>
              <a:rPr lang="en-US" sz="8500">
                <a:solidFill>
                  <a:srgbClr val="F7B4A7"/>
                </a:solidFill>
                <a:latin typeface="Josefin Sans Bold"/>
              </a:rPr>
              <a:t>IV. Thực nghiệm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2960514" y="2808886"/>
            <a:ext cx="5327486" cy="5366515"/>
          </a:xfrm>
          <a:custGeom>
            <a:avLst/>
            <a:gdLst/>
            <a:ahLst/>
            <a:cxnLst/>
            <a:rect r="r" b="b" t="t" l="l"/>
            <a:pathLst>
              <a:path h="5366515" w="5327486">
                <a:moveTo>
                  <a:pt x="0" y="0"/>
                </a:moveTo>
                <a:lnTo>
                  <a:pt x="5327486" y="0"/>
                </a:lnTo>
                <a:lnTo>
                  <a:pt x="5327486" y="5366515"/>
                </a:lnTo>
                <a:lnTo>
                  <a:pt x="0" y="5366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9990" y="2158949"/>
            <a:ext cx="11618914" cy="7397750"/>
          </a:xfrm>
          <a:prstGeom prst="rect">
            <a:avLst/>
          </a:prstGeom>
        </p:spPr>
        <p:txBody>
          <a:bodyPr anchor="t" rtlCol="false" tIns="0" lIns="0" bIns="0" rIns="0">
            <a:spAutoFit/>
          </a:bodyPr>
          <a:lstStyle/>
          <a:p>
            <a:pPr>
              <a:lnSpc>
                <a:spcPts val="4899"/>
              </a:lnSpc>
            </a:pPr>
          </a:p>
          <a:p>
            <a:pPr>
              <a:lnSpc>
                <a:spcPts val="4899"/>
              </a:lnSpc>
            </a:pPr>
            <a:r>
              <a:rPr lang="en-US" sz="3499">
                <a:solidFill>
                  <a:srgbClr val="FFFFFF"/>
                </a:solidFill>
                <a:latin typeface="Noto Serif Display Bold"/>
              </a:rPr>
              <a:t>-  Ngữ cảnh: Tập dữ liệu này cung cấp bức tranh chi tiết về từng hồ sơ đặt phòng, cho phép phân tích hành vi của khách, hình thức đặt phòng và hiệu suất của khách sạn.</a:t>
            </a:r>
          </a:p>
          <a:p>
            <a:pPr>
              <a:lnSpc>
                <a:spcPts val="4899"/>
              </a:lnSpc>
            </a:pPr>
          </a:p>
          <a:p>
            <a:pPr>
              <a:lnSpc>
                <a:spcPts val="4899"/>
              </a:lnSpc>
            </a:pPr>
          </a:p>
          <a:p>
            <a:pPr>
              <a:lnSpc>
                <a:spcPts val="4899"/>
              </a:lnSpc>
            </a:pPr>
            <a:r>
              <a:rPr lang="en-US" sz="3499">
                <a:solidFill>
                  <a:srgbClr val="FFFFFF"/>
                </a:solidFill>
                <a:latin typeface="Noto Serif Display Bold"/>
              </a:rPr>
              <a:t>-  Mục tiêu: Để phân tích hành vi đặt phòng khách sạn và hiểu rõ hơn về các yếu tố ảnh hưởng đến việc đặt phòng và quản lý các đặt phòng trong ngành công nghiệp lưu trú.</a:t>
            </a:r>
          </a:p>
          <a:p>
            <a:pPr>
              <a:lnSpc>
                <a:spcPts val="4899"/>
              </a:lnSpc>
            </a:pPr>
          </a:p>
        </p:txBody>
      </p:sp>
      <p:sp>
        <p:nvSpPr>
          <p:cNvPr name="TextBox 4" id="4"/>
          <p:cNvSpPr txBox="true"/>
          <p:nvPr/>
        </p:nvSpPr>
        <p:spPr>
          <a:xfrm rot="0">
            <a:off x="310011" y="923925"/>
            <a:ext cx="8225974" cy="906145"/>
          </a:xfrm>
          <a:prstGeom prst="rect">
            <a:avLst/>
          </a:prstGeom>
        </p:spPr>
        <p:txBody>
          <a:bodyPr anchor="t" rtlCol="false" tIns="0" lIns="0" bIns="0" rIns="0">
            <a:spAutoFit/>
          </a:bodyPr>
          <a:lstStyle/>
          <a:p>
            <a:pPr algn="ctr">
              <a:lnSpc>
                <a:spcPts val="7279"/>
              </a:lnSpc>
            </a:pPr>
            <a:r>
              <a:rPr lang="en-US" sz="5199">
                <a:solidFill>
                  <a:srgbClr val="F0ABC1"/>
                </a:solidFill>
                <a:latin typeface="DejaVu Serif Bold"/>
              </a:rPr>
              <a:t>4.1. Miêu tả dữ liệu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2536830" y="0"/>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8742" y="1090330"/>
            <a:ext cx="11247013" cy="9699552"/>
          </a:xfrm>
          <a:prstGeom prst="rect">
            <a:avLst/>
          </a:prstGeom>
        </p:spPr>
        <p:txBody>
          <a:bodyPr anchor="t" rtlCol="false" tIns="0" lIns="0" bIns="0" rIns="0">
            <a:spAutoFit/>
          </a:bodyPr>
          <a:lstStyle/>
          <a:p>
            <a:pPr>
              <a:lnSpc>
                <a:spcPts val="4554"/>
              </a:lnSpc>
            </a:pPr>
          </a:p>
          <a:p>
            <a:pPr>
              <a:lnSpc>
                <a:spcPts val="4554"/>
              </a:lnSpc>
            </a:pPr>
            <a:r>
              <a:rPr lang="en-US" sz="3252">
                <a:solidFill>
                  <a:srgbClr val="2B4B82"/>
                </a:solidFill>
                <a:latin typeface="Josefin Sans"/>
              </a:rPr>
              <a:t>·  Tên khách sạn.</a:t>
            </a:r>
          </a:p>
          <a:p>
            <a:pPr>
              <a:lnSpc>
                <a:spcPts val="4554"/>
              </a:lnSpc>
            </a:pPr>
            <a:r>
              <a:rPr lang="en-US" sz="3252">
                <a:solidFill>
                  <a:srgbClr val="2B4B82"/>
                </a:solidFill>
                <a:latin typeface="Josefin Sans"/>
              </a:rPr>
              <a:t>·   Trạng thái phòng đã đặt đã bị hủy bỏ hay không được miêu tả tại cột is_canceled.</a:t>
            </a:r>
          </a:p>
          <a:p>
            <a:pPr>
              <a:lnSpc>
                <a:spcPts val="4554"/>
              </a:lnSpc>
            </a:pPr>
            <a:r>
              <a:rPr lang="en-US" sz="3252">
                <a:solidFill>
                  <a:srgbClr val="2B4B82"/>
                </a:solidFill>
                <a:latin typeface="Josefin Sans"/>
              </a:rPr>
              <a:t>·  Thời gian từ lúc đặt phòng cho đến ngày đến, thông tin về ngày đến.</a:t>
            </a:r>
          </a:p>
          <a:p>
            <a:pPr>
              <a:lnSpc>
                <a:spcPts val="4554"/>
              </a:lnSpc>
            </a:pPr>
            <a:r>
              <a:rPr lang="en-US" sz="3252">
                <a:solidFill>
                  <a:srgbClr val="2B4B82"/>
                </a:solidFill>
                <a:latin typeface="Josefin Sans"/>
              </a:rPr>
              <a:t>·  Số đêm lưu trú vào cuối tuần và trong tuần.</a:t>
            </a:r>
          </a:p>
          <a:p>
            <a:pPr>
              <a:lnSpc>
                <a:spcPts val="4554"/>
              </a:lnSpc>
            </a:pPr>
            <a:r>
              <a:rPr lang="en-US" sz="3252">
                <a:solidFill>
                  <a:srgbClr val="2B4B82"/>
                </a:solidFill>
                <a:latin typeface="Josefin Sans"/>
              </a:rPr>
              <a:t>·  Thông tin về loại phòng, thông tin về đặt cọc, thông tin về yêu cầu đặc biệt, thông tin về giá đặt phòng trung bình mỗi đêm</a:t>
            </a:r>
          </a:p>
          <a:p>
            <a:pPr>
              <a:lnSpc>
                <a:spcPts val="4554"/>
              </a:lnSpc>
            </a:pPr>
            <a:r>
              <a:rPr lang="en-US" sz="3252">
                <a:solidFill>
                  <a:srgbClr val="2B4B82"/>
                </a:solidFill>
                <a:latin typeface="Josefin Sans"/>
              </a:rPr>
              <a:t>·  Thông tin về khách hàng: Số lượng người lớn, trẻ em, em bé,....</a:t>
            </a:r>
          </a:p>
          <a:p>
            <a:pPr>
              <a:lnSpc>
                <a:spcPts val="4554"/>
              </a:lnSpc>
            </a:pPr>
            <a:r>
              <a:rPr lang="en-US" sz="3252">
                <a:solidFill>
                  <a:srgbClr val="2B4B82"/>
                </a:solidFill>
                <a:latin typeface="Josefin Sans"/>
              </a:rPr>
              <a:t>·  Thông tin về trạng thái đặt phòng: Trạng thái hiện tại của đặt phòng, bao gồm có thể là "Confirmed" (Xác nhận), "Canceled" (Hủy bỏ), hoặc "Check-Out" (Ra khỏi khách sạn).</a:t>
            </a:r>
          </a:p>
          <a:p>
            <a:pPr>
              <a:lnSpc>
                <a:spcPts val="4554"/>
              </a:lnSpc>
            </a:pPr>
          </a:p>
        </p:txBody>
      </p:sp>
      <p:sp>
        <p:nvSpPr>
          <p:cNvPr name="TextBox 4" id="4"/>
          <p:cNvSpPr txBox="true"/>
          <p:nvPr/>
        </p:nvSpPr>
        <p:spPr>
          <a:xfrm rot="0">
            <a:off x="334595" y="250860"/>
            <a:ext cx="11441161" cy="906145"/>
          </a:xfrm>
          <a:prstGeom prst="rect">
            <a:avLst/>
          </a:prstGeom>
        </p:spPr>
        <p:txBody>
          <a:bodyPr anchor="t" rtlCol="false" tIns="0" lIns="0" bIns="0" rIns="0">
            <a:spAutoFit/>
          </a:bodyPr>
          <a:lstStyle/>
          <a:p>
            <a:pPr algn="ctr">
              <a:lnSpc>
                <a:spcPts val="7279"/>
              </a:lnSpc>
            </a:pPr>
            <a:r>
              <a:rPr lang="en-US" sz="5199">
                <a:solidFill>
                  <a:srgbClr val="2B4B82"/>
                </a:solidFill>
                <a:latin typeface="DejaVu Serif Bold"/>
              </a:rPr>
              <a:t>Bộ dữ liệu bao gồm thông tin: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212023" y="2696349"/>
            <a:ext cx="16509176" cy="1326237"/>
          </a:xfrm>
          <a:custGeom>
            <a:avLst/>
            <a:gdLst/>
            <a:ahLst/>
            <a:cxnLst/>
            <a:rect r="r" b="b" t="t" l="l"/>
            <a:pathLst>
              <a:path h="1326237" w="16509176">
                <a:moveTo>
                  <a:pt x="0" y="0"/>
                </a:moveTo>
                <a:lnTo>
                  <a:pt x="16509176" y="0"/>
                </a:lnTo>
                <a:lnTo>
                  <a:pt x="16509176" y="1326237"/>
                </a:lnTo>
                <a:lnTo>
                  <a:pt x="0" y="1326237"/>
                </a:lnTo>
                <a:lnTo>
                  <a:pt x="0" y="0"/>
                </a:lnTo>
                <a:close/>
              </a:path>
            </a:pathLst>
          </a:custGeom>
          <a:blipFill>
            <a:blip r:embed="rId2"/>
            <a:stretch>
              <a:fillRect l="0" t="-6141" r="0" b="-6141"/>
            </a:stretch>
          </a:blipFill>
        </p:spPr>
      </p:sp>
      <p:sp>
        <p:nvSpPr>
          <p:cNvPr name="Freeform 3" id="3"/>
          <p:cNvSpPr/>
          <p:nvPr/>
        </p:nvSpPr>
        <p:spPr>
          <a:xfrm flipH="false" flipV="false" rot="0">
            <a:off x="212023" y="6644082"/>
            <a:ext cx="12194776" cy="1954291"/>
          </a:xfrm>
          <a:custGeom>
            <a:avLst/>
            <a:gdLst/>
            <a:ahLst/>
            <a:cxnLst/>
            <a:rect r="r" b="b" t="t" l="l"/>
            <a:pathLst>
              <a:path h="1954291" w="12194776">
                <a:moveTo>
                  <a:pt x="0" y="0"/>
                </a:moveTo>
                <a:lnTo>
                  <a:pt x="12194776" y="0"/>
                </a:lnTo>
                <a:lnTo>
                  <a:pt x="12194776" y="1954291"/>
                </a:lnTo>
                <a:lnTo>
                  <a:pt x="0" y="1954291"/>
                </a:lnTo>
                <a:lnTo>
                  <a:pt x="0" y="0"/>
                </a:lnTo>
                <a:close/>
              </a:path>
            </a:pathLst>
          </a:custGeom>
          <a:blipFill>
            <a:blip r:embed="rId3"/>
            <a:stretch>
              <a:fillRect l="0" t="0" r="0" b="0"/>
            </a:stretch>
          </a:blipFill>
        </p:spPr>
      </p:sp>
      <p:sp>
        <p:nvSpPr>
          <p:cNvPr name="TextBox 4" id="4"/>
          <p:cNvSpPr txBox="true"/>
          <p:nvPr/>
        </p:nvSpPr>
        <p:spPr>
          <a:xfrm rot="0">
            <a:off x="-300720" y="143192"/>
            <a:ext cx="7305167" cy="1287145"/>
          </a:xfrm>
          <a:prstGeom prst="rect">
            <a:avLst/>
          </a:prstGeom>
        </p:spPr>
        <p:txBody>
          <a:bodyPr anchor="t" rtlCol="false" tIns="0" lIns="0" bIns="0" rIns="0">
            <a:spAutoFit/>
          </a:bodyPr>
          <a:lstStyle/>
          <a:p>
            <a:pPr algn="ctr">
              <a:lnSpc>
                <a:spcPts val="5319"/>
              </a:lnSpc>
            </a:pPr>
            <a:r>
              <a:rPr lang="en-US" sz="3799">
                <a:solidFill>
                  <a:srgbClr val="FFFFFF"/>
                </a:solidFill>
                <a:latin typeface="Noto Serif Display"/>
              </a:rPr>
              <a:t>4.2. </a:t>
            </a:r>
            <a:r>
              <a:rPr lang="en-US" sz="3799">
                <a:solidFill>
                  <a:srgbClr val="FFFFFF"/>
                </a:solidFill>
                <a:latin typeface="Noto Serif Display"/>
              </a:rPr>
              <a:t>Tiền xử lý dữ liệu</a:t>
            </a:r>
          </a:p>
          <a:p>
            <a:pPr algn="ctr">
              <a:lnSpc>
                <a:spcPts val="5039"/>
              </a:lnSpc>
            </a:pPr>
          </a:p>
        </p:txBody>
      </p:sp>
      <p:sp>
        <p:nvSpPr>
          <p:cNvPr name="TextBox 5" id="5"/>
          <p:cNvSpPr txBox="true"/>
          <p:nvPr/>
        </p:nvSpPr>
        <p:spPr>
          <a:xfrm rot="0">
            <a:off x="0" y="5086350"/>
            <a:ext cx="8466611" cy="1206500"/>
          </a:xfrm>
          <a:prstGeom prst="rect">
            <a:avLst/>
          </a:prstGeom>
        </p:spPr>
        <p:txBody>
          <a:bodyPr anchor="t" rtlCol="false" tIns="0" lIns="0" bIns="0" rIns="0">
            <a:spAutoFit/>
          </a:bodyPr>
          <a:lstStyle/>
          <a:p>
            <a:pPr algn="ctr" marL="755649" indent="-377824" lvl="1">
              <a:lnSpc>
                <a:spcPts val="4899"/>
              </a:lnSpc>
              <a:buFont typeface="Arial"/>
              <a:buChar char="•"/>
            </a:pPr>
            <a:r>
              <a:rPr lang="en-US" sz="3499">
                <a:solidFill>
                  <a:srgbClr val="FFFFFF"/>
                </a:solidFill>
                <a:latin typeface="Noto Serif Display"/>
              </a:rPr>
              <a:t>Thông tin dữ liệu và thống kê:</a:t>
            </a:r>
          </a:p>
          <a:p>
            <a:pPr algn="ctr">
              <a:lnSpc>
                <a:spcPts val="4899"/>
              </a:lnSpc>
            </a:pPr>
          </a:p>
        </p:txBody>
      </p:sp>
      <p:sp>
        <p:nvSpPr>
          <p:cNvPr name="TextBox 6" id="6"/>
          <p:cNvSpPr txBox="true"/>
          <p:nvPr/>
        </p:nvSpPr>
        <p:spPr>
          <a:xfrm rot="0">
            <a:off x="0" y="1363663"/>
            <a:ext cx="5282782" cy="613410"/>
          </a:xfrm>
          <a:prstGeom prst="rect">
            <a:avLst/>
          </a:prstGeom>
        </p:spPr>
        <p:txBody>
          <a:bodyPr anchor="t" rtlCol="false" tIns="0" lIns="0" bIns="0" rIns="0">
            <a:spAutoFit/>
          </a:bodyPr>
          <a:lstStyle/>
          <a:p>
            <a:pPr algn="ctr" marL="777238" indent="-388619" lvl="1">
              <a:lnSpc>
                <a:spcPts val="5039"/>
              </a:lnSpc>
              <a:buFont typeface="Arial"/>
              <a:buChar char="•"/>
            </a:pPr>
            <a:r>
              <a:rPr lang="en-US" sz="3599">
                <a:solidFill>
                  <a:srgbClr val="FFFFFF"/>
                </a:solidFill>
                <a:latin typeface="Noto Serif Display"/>
              </a:rPr>
              <a:t>Đọc dữ liệu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209078" y="6517092"/>
            <a:ext cx="18078922" cy="2741208"/>
          </a:xfrm>
          <a:custGeom>
            <a:avLst/>
            <a:gdLst/>
            <a:ahLst/>
            <a:cxnLst/>
            <a:rect r="r" b="b" t="t" l="l"/>
            <a:pathLst>
              <a:path h="2741208" w="18078922">
                <a:moveTo>
                  <a:pt x="0" y="0"/>
                </a:moveTo>
                <a:lnTo>
                  <a:pt x="18078922" y="0"/>
                </a:lnTo>
                <a:lnTo>
                  <a:pt x="18078922" y="2741208"/>
                </a:lnTo>
                <a:lnTo>
                  <a:pt x="0" y="2741208"/>
                </a:lnTo>
                <a:lnTo>
                  <a:pt x="0" y="0"/>
                </a:lnTo>
                <a:close/>
              </a:path>
            </a:pathLst>
          </a:custGeom>
          <a:blipFill>
            <a:blip r:embed="rId2"/>
            <a:stretch>
              <a:fillRect l="0" t="0" r="0" b="0"/>
            </a:stretch>
          </a:blipFill>
        </p:spPr>
      </p:sp>
      <p:sp>
        <p:nvSpPr>
          <p:cNvPr name="TextBox 3" id="3"/>
          <p:cNvSpPr txBox="true"/>
          <p:nvPr/>
        </p:nvSpPr>
        <p:spPr>
          <a:xfrm rot="0">
            <a:off x="418156" y="4688192"/>
            <a:ext cx="5915841" cy="629920"/>
          </a:xfrm>
          <a:prstGeom prst="rect">
            <a:avLst/>
          </a:prstGeom>
        </p:spPr>
        <p:txBody>
          <a:bodyPr anchor="t" rtlCol="false" tIns="0" lIns="0" bIns="0" rIns="0">
            <a:spAutoFit/>
          </a:bodyPr>
          <a:lstStyle/>
          <a:p>
            <a:pPr algn="ctr" marL="798828" indent="-399414" lvl="1">
              <a:lnSpc>
                <a:spcPts val="5179"/>
              </a:lnSpc>
              <a:buFont typeface="Arial"/>
              <a:buChar char="•"/>
            </a:pPr>
            <a:r>
              <a:rPr lang="en-US" sz="3699">
                <a:solidFill>
                  <a:srgbClr val="FFFFFF"/>
                </a:solidFill>
                <a:latin typeface="Noto Serif Display"/>
              </a:rPr>
              <a:t>Chuyển dổi dữ liệu:</a:t>
            </a:r>
          </a:p>
        </p:txBody>
      </p:sp>
      <p:sp>
        <p:nvSpPr>
          <p:cNvPr name="Freeform 4" id="4"/>
          <p:cNvSpPr/>
          <p:nvPr/>
        </p:nvSpPr>
        <p:spPr>
          <a:xfrm flipH="false" flipV="false" rot="0">
            <a:off x="418156" y="2369484"/>
            <a:ext cx="15408024" cy="1185233"/>
          </a:xfrm>
          <a:custGeom>
            <a:avLst/>
            <a:gdLst/>
            <a:ahLst/>
            <a:cxnLst/>
            <a:rect r="r" b="b" t="t" l="l"/>
            <a:pathLst>
              <a:path h="1185233" w="15408024">
                <a:moveTo>
                  <a:pt x="0" y="0"/>
                </a:moveTo>
                <a:lnTo>
                  <a:pt x="15408024" y="0"/>
                </a:lnTo>
                <a:lnTo>
                  <a:pt x="15408024" y="1185233"/>
                </a:lnTo>
                <a:lnTo>
                  <a:pt x="0" y="1185233"/>
                </a:lnTo>
                <a:lnTo>
                  <a:pt x="0" y="0"/>
                </a:lnTo>
                <a:close/>
              </a:path>
            </a:pathLst>
          </a:custGeom>
          <a:blipFill>
            <a:blip r:embed="rId3"/>
            <a:stretch>
              <a:fillRect l="0" t="0" r="0" b="0"/>
            </a:stretch>
          </a:blipFill>
        </p:spPr>
      </p:sp>
      <p:sp>
        <p:nvSpPr>
          <p:cNvPr name="TextBox 5" id="5"/>
          <p:cNvSpPr txBox="true"/>
          <p:nvPr/>
        </p:nvSpPr>
        <p:spPr>
          <a:xfrm rot="0">
            <a:off x="418156" y="728284"/>
            <a:ext cx="6309411" cy="1251585"/>
          </a:xfrm>
          <a:prstGeom prst="rect">
            <a:avLst/>
          </a:prstGeom>
        </p:spPr>
        <p:txBody>
          <a:bodyPr anchor="t" rtlCol="false" tIns="0" lIns="0" bIns="0" rIns="0">
            <a:spAutoFit/>
          </a:bodyPr>
          <a:lstStyle/>
          <a:p>
            <a:pPr algn="ctr" marL="777238" indent="-388619" lvl="1">
              <a:lnSpc>
                <a:spcPts val="5039"/>
              </a:lnSpc>
              <a:buFont typeface="Arial"/>
              <a:buChar char="•"/>
            </a:pPr>
            <a:r>
              <a:rPr lang="en-US" sz="3599">
                <a:solidFill>
                  <a:srgbClr val="FFFFFF"/>
                </a:solidFill>
                <a:latin typeface="Noto Serif Display"/>
              </a:rPr>
              <a:t>Tỷ lệ hủy đặt phòng:</a:t>
            </a:r>
          </a:p>
          <a:p>
            <a:pPr algn="ctr">
              <a:lnSpc>
                <a:spcPts val="503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2263166" y="2450926"/>
            <a:ext cx="12518272" cy="7456239"/>
          </a:xfrm>
          <a:custGeom>
            <a:avLst/>
            <a:gdLst/>
            <a:ahLst/>
            <a:cxnLst/>
            <a:rect r="r" b="b" t="t" l="l"/>
            <a:pathLst>
              <a:path h="7456239" w="12518272">
                <a:moveTo>
                  <a:pt x="0" y="0"/>
                </a:moveTo>
                <a:lnTo>
                  <a:pt x="12518272" y="0"/>
                </a:lnTo>
                <a:lnTo>
                  <a:pt x="12518272" y="7456238"/>
                </a:lnTo>
                <a:lnTo>
                  <a:pt x="0" y="7456238"/>
                </a:lnTo>
                <a:lnTo>
                  <a:pt x="0" y="0"/>
                </a:lnTo>
                <a:close/>
              </a:path>
            </a:pathLst>
          </a:custGeom>
          <a:blipFill>
            <a:blip r:embed="rId2"/>
            <a:stretch>
              <a:fillRect l="0" t="0" r="0" b="0"/>
            </a:stretch>
          </a:blipFill>
        </p:spPr>
      </p:sp>
      <p:sp>
        <p:nvSpPr>
          <p:cNvPr name="TextBox 3" id="3"/>
          <p:cNvSpPr txBox="true"/>
          <p:nvPr/>
        </p:nvSpPr>
        <p:spPr>
          <a:xfrm rot="0">
            <a:off x="0" y="379026"/>
            <a:ext cx="16230600" cy="2451735"/>
          </a:xfrm>
          <a:prstGeom prst="rect">
            <a:avLst/>
          </a:prstGeom>
        </p:spPr>
        <p:txBody>
          <a:bodyPr anchor="t" rtlCol="false" tIns="0" lIns="0" bIns="0" rIns="0">
            <a:spAutoFit/>
          </a:bodyPr>
          <a:lstStyle/>
          <a:p>
            <a:pPr algn="ctr">
              <a:lnSpc>
                <a:spcPts val="5319"/>
              </a:lnSpc>
            </a:pPr>
            <a:r>
              <a:rPr lang="en-US" sz="3799">
                <a:solidFill>
                  <a:srgbClr val="2B4B82"/>
                </a:solidFill>
                <a:latin typeface="Noto Serif Display Bold"/>
              </a:rPr>
              <a:t>Khám phá dữ liệu EDA</a:t>
            </a:r>
          </a:p>
          <a:p>
            <a:pPr marL="734059" indent="-367030" lvl="1">
              <a:lnSpc>
                <a:spcPts val="4759"/>
              </a:lnSpc>
              <a:buFont typeface="Arial"/>
              <a:buChar char="•"/>
            </a:pPr>
            <a:r>
              <a:rPr lang="en-US" sz="3399">
                <a:solidFill>
                  <a:srgbClr val="2B4B82"/>
                </a:solidFill>
                <a:latin typeface="Noto Serif Display Bold"/>
              </a:rPr>
              <a:t>Biểu đồ cột thể hiện phần trăm của số lượng đặt phòng đã bị hủy và không bị hủy trong tập dữ liệu</a:t>
            </a:r>
          </a:p>
          <a:p>
            <a:pPr algn="ctr">
              <a:lnSpc>
                <a:spcPts val="47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6049165" y="4208712"/>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50" y="1078865"/>
            <a:ext cx="17259300" cy="9529445"/>
          </a:xfrm>
          <a:prstGeom prst="rect">
            <a:avLst/>
          </a:prstGeom>
        </p:spPr>
        <p:txBody>
          <a:bodyPr anchor="t" rtlCol="false" tIns="0" lIns="0" bIns="0" rIns="0">
            <a:spAutoFit/>
          </a:bodyPr>
          <a:lstStyle/>
          <a:p>
            <a:pPr>
              <a:lnSpc>
                <a:spcPts val="4480"/>
              </a:lnSpc>
            </a:pPr>
            <a:r>
              <a:rPr lang="en-US" sz="3200">
                <a:solidFill>
                  <a:srgbClr val="FFFFFF"/>
                </a:solidFill>
                <a:latin typeface="Noto Serif Display"/>
              </a:rPr>
              <a:t>Trong nghiên cứu này chúng tôi sử dụng bốn chỉ số bao gồm accuracy, precision, recall và F1 score để đánh giá mô hình.</a:t>
            </a:r>
          </a:p>
          <a:p>
            <a:pPr>
              <a:lnSpc>
                <a:spcPts val="4480"/>
              </a:lnSpc>
            </a:pPr>
            <a:r>
              <a:rPr lang="en-US" sz="3200">
                <a:solidFill>
                  <a:srgbClr val="FFFFFF"/>
                </a:solidFill>
                <a:latin typeface="Noto Serif Display"/>
              </a:rPr>
              <a:t>-   Precision là tỷ lệ giữa số lượng mẫu được dự đoán khớp mẫu trên tổng dự đoán khớp mẫu và dự đoán đúng nhưng sai.</a:t>
            </a:r>
          </a:p>
          <a:p>
            <a:pPr>
              <a:lnSpc>
                <a:spcPts val="4480"/>
              </a:lnSpc>
            </a:pPr>
            <a:r>
              <a:rPr lang="en-US" sz="3200">
                <a:solidFill>
                  <a:srgbClr val="FFFFFF"/>
                </a:solidFill>
                <a:latin typeface="Noto Serif Display"/>
              </a:rPr>
              <a:t>-   Recall là tỷ lệ giữa số lượng mẫu được dự đoán khớp mẫu với tổng dự đoán khớp mẫu và dự đoán sai nhưng đúng.</a:t>
            </a:r>
          </a:p>
          <a:p>
            <a:pPr>
              <a:lnSpc>
                <a:spcPts val="4480"/>
              </a:lnSpc>
            </a:pPr>
            <a:r>
              <a:rPr lang="en-US" sz="3200">
                <a:solidFill>
                  <a:srgbClr val="FFFFFF"/>
                </a:solidFill>
                <a:latin typeface="Noto Serif Display"/>
              </a:rPr>
              <a:t>-   Accuracy là độ chính xác của mô hình, là tỷ lệ giữa số lượng mẫu được phân loại chính xác trên cho tổng số mẫu của tập dữ liệu huấn luyện.</a:t>
            </a:r>
          </a:p>
          <a:p>
            <a:pPr>
              <a:lnSpc>
                <a:spcPts val="4480"/>
              </a:lnSpc>
            </a:pPr>
            <a:r>
              <a:rPr lang="en-US" sz="3200">
                <a:solidFill>
                  <a:srgbClr val="FFFFFF"/>
                </a:solidFill>
                <a:latin typeface="Noto Serif Display"/>
              </a:rPr>
              <a:t>-   F1 score là trung bình trọng số của Precision và Recall.</a:t>
            </a:r>
          </a:p>
          <a:p>
            <a:pPr>
              <a:lnSpc>
                <a:spcPts val="4480"/>
              </a:lnSpc>
            </a:pPr>
            <a:r>
              <a:rPr lang="en-US" sz="3200">
                <a:solidFill>
                  <a:srgbClr val="FFFFFF"/>
                </a:solidFill>
                <a:latin typeface="Noto Serif Display"/>
              </a:rPr>
              <a:t>Trong đó:</a:t>
            </a:r>
          </a:p>
          <a:p>
            <a:pPr>
              <a:lnSpc>
                <a:spcPts val="4480"/>
              </a:lnSpc>
            </a:pPr>
            <a:r>
              <a:rPr lang="en-US" sz="3200">
                <a:solidFill>
                  <a:srgbClr val="FFFFFF"/>
                </a:solidFill>
                <a:latin typeface="Noto Serif Display"/>
              </a:rPr>
              <a:t>·   TP (True Positive): tổng số trường hợp dự báo khớp mẫu đúng.</a:t>
            </a:r>
          </a:p>
          <a:p>
            <a:pPr>
              <a:lnSpc>
                <a:spcPts val="4480"/>
              </a:lnSpc>
            </a:pPr>
            <a:r>
              <a:rPr lang="en-US" sz="3200">
                <a:solidFill>
                  <a:srgbClr val="FFFFFF"/>
                </a:solidFill>
                <a:latin typeface="Noto Serif Display"/>
              </a:rPr>
              <a:t>·   TN (True Negative): tổng số trường hợp dự báo khớp mẫu sai.</a:t>
            </a:r>
          </a:p>
          <a:p>
            <a:pPr>
              <a:lnSpc>
                <a:spcPts val="4480"/>
              </a:lnSpc>
            </a:pPr>
            <a:r>
              <a:rPr lang="en-US" sz="3200">
                <a:solidFill>
                  <a:srgbClr val="FFFFFF"/>
                </a:solidFill>
                <a:latin typeface="Noto Serif Display"/>
              </a:rPr>
              <a:t>·   FP (False Positive): tổng số trường hợp dự báo các quan sát thuộc mẫu đúng nhưng tính thành sai.</a:t>
            </a:r>
          </a:p>
          <a:p>
            <a:pPr>
              <a:lnSpc>
                <a:spcPts val="4480"/>
              </a:lnSpc>
            </a:pPr>
            <a:r>
              <a:rPr lang="en-US" sz="3200">
                <a:solidFill>
                  <a:srgbClr val="FFFFFF"/>
                </a:solidFill>
                <a:latin typeface="Noto Serif Display"/>
              </a:rPr>
              <a:t>·   FN (False Negative): tổng số trường hợp dự báo các quan sát thuộc mẫu sai nhưng tính thành đúng.</a:t>
            </a:r>
          </a:p>
          <a:p>
            <a:pPr>
              <a:lnSpc>
                <a:spcPts val="4480"/>
              </a:lnSpc>
            </a:pPr>
          </a:p>
        </p:txBody>
      </p:sp>
      <p:sp>
        <p:nvSpPr>
          <p:cNvPr name="TextBox 4" id="4"/>
          <p:cNvSpPr txBox="true"/>
          <p:nvPr/>
        </p:nvSpPr>
        <p:spPr>
          <a:xfrm rot="0">
            <a:off x="-1835872" y="173990"/>
            <a:ext cx="15925337" cy="1623695"/>
          </a:xfrm>
          <a:prstGeom prst="rect">
            <a:avLst/>
          </a:prstGeom>
        </p:spPr>
        <p:txBody>
          <a:bodyPr anchor="t" rtlCol="false" tIns="0" lIns="0" bIns="0" rIns="0">
            <a:spAutoFit/>
          </a:bodyPr>
          <a:lstStyle/>
          <a:p>
            <a:pPr algn="ctr">
              <a:lnSpc>
                <a:spcPts val="6580"/>
              </a:lnSpc>
            </a:pPr>
            <a:r>
              <a:rPr lang="en-US" sz="4700">
                <a:solidFill>
                  <a:srgbClr val="94DDDE"/>
                </a:solidFill>
                <a:latin typeface="DejaVu Serif Bold"/>
              </a:rPr>
              <a:t>4.3 Các độ đo đánh giá hiệu năng</a:t>
            </a:r>
          </a:p>
          <a:p>
            <a:pPr algn="ctr">
              <a:lnSpc>
                <a:spcPts val="658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763231" y="336506"/>
            <a:ext cx="17010419" cy="8389620"/>
          </a:xfrm>
          <a:prstGeom prst="rect">
            <a:avLst/>
          </a:prstGeom>
        </p:spPr>
        <p:txBody>
          <a:bodyPr anchor="t" rtlCol="false" tIns="0" lIns="0" bIns="0" rIns="0">
            <a:spAutoFit/>
          </a:bodyPr>
          <a:lstStyle/>
          <a:p>
            <a:pPr>
              <a:lnSpc>
                <a:spcPts val="4899"/>
              </a:lnSpc>
            </a:pPr>
            <a:r>
              <a:rPr lang="en-US" sz="3499">
                <a:solidFill>
                  <a:srgbClr val="000000"/>
                </a:solidFill>
                <a:latin typeface="Noto Serif Display Bold"/>
              </a:rPr>
              <a:t>4.4. Các tham số và môi trường cài đặt</a:t>
            </a:r>
          </a:p>
          <a:p>
            <a:pPr>
              <a:lnSpc>
                <a:spcPts val="4759"/>
              </a:lnSpc>
            </a:pPr>
            <a:r>
              <a:rPr lang="en-US" sz="3399">
                <a:solidFill>
                  <a:srgbClr val="000000"/>
                </a:solidFill>
                <a:latin typeface="Noto Serif Display Bold"/>
              </a:rPr>
              <a:t>4.4.1. </a:t>
            </a:r>
            <a:r>
              <a:rPr lang="en-US" sz="3399">
                <a:solidFill>
                  <a:srgbClr val="000000"/>
                </a:solidFill>
                <a:latin typeface="Noto Serif Display Bold"/>
              </a:rPr>
              <a:t>Tham số</a:t>
            </a:r>
          </a:p>
          <a:p>
            <a:pPr>
              <a:lnSpc>
                <a:spcPts val="4759"/>
              </a:lnSpc>
            </a:pPr>
            <a:r>
              <a:rPr lang="en-US" sz="3399">
                <a:solidFill>
                  <a:srgbClr val="000000"/>
                </a:solidFill>
                <a:latin typeface="Noto Serif Display"/>
              </a:rPr>
              <a:t>-   Sử dụng tham số parameters , model, criterion, random_state, max_depth, min_samples_leaf.</a:t>
            </a:r>
          </a:p>
          <a:p>
            <a:pPr>
              <a:lnSpc>
                <a:spcPts val="4759"/>
              </a:lnSpc>
            </a:pPr>
            <a:r>
              <a:rPr lang="en-US" sz="3399">
                <a:solidFill>
                  <a:srgbClr val="000000"/>
                </a:solidFill>
                <a:latin typeface="Noto Serif Display"/>
              </a:rPr>
              <a:t>-   Siêu tham số hyperparameter.</a:t>
            </a:r>
          </a:p>
          <a:p>
            <a:pPr>
              <a:lnSpc>
                <a:spcPts val="4759"/>
              </a:lnSpc>
            </a:pPr>
            <a:r>
              <a:rPr lang="en-US" sz="3399">
                <a:solidFill>
                  <a:srgbClr val="000000"/>
                </a:solidFill>
                <a:latin typeface="Noto Serif Display"/>
              </a:rPr>
              <a:t>-   Tham số n_estimators, learning_rate, subsample.</a:t>
            </a:r>
          </a:p>
          <a:p>
            <a:pPr>
              <a:lnSpc>
                <a:spcPts val="4759"/>
              </a:lnSpc>
            </a:pPr>
            <a:r>
              <a:rPr lang="en-US" sz="3399">
                <a:solidFill>
                  <a:srgbClr val="000000"/>
                </a:solidFill>
                <a:latin typeface="Noto Serif Display Bold"/>
              </a:rPr>
              <a:t>4.4.2. Môi trường cài đặt</a:t>
            </a:r>
          </a:p>
          <a:p>
            <a:pPr>
              <a:lnSpc>
                <a:spcPts val="4759"/>
              </a:lnSpc>
            </a:pPr>
            <a:r>
              <a:rPr lang="en-US" sz="3399">
                <a:solidFill>
                  <a:srgbClr val="000000"/>
                </a:solidFill>
                <a:latin typeface="Noto Serif Display"/>
              </a:rPr>
              <a:t>-   Ngôn ngữ lập trình Python: Python là ngôn ngữ lập trình phổ biến cho việc xây dựng và huấn luyện các mô hình học máy. </a:t>
            </a:r>
          </a:p>
          <a:p>
            <a:pPr>
              <a:lnSpc>
                <a:spcPts val="4759"/>
              </a:lnSpc>
            </a:pPr>
            <a:r>
              <a:rPr lang="en-US" sz="3399">
                <a:solidFill>
                  <a:srgbClr val="000000"/>
                </a:solidFill>
                <a:latin typeface="Noto Serif Display"/>
              </a:rPr>
              <a:t>- Công Cụ Phát Triển: Sử dụng các công cụ phát triển tích hợp (IDEs) như Jupyter Notebook, Google Colab, hoặc PyCharm để viết, chạy và debug code</a:t>
            </a:r>
          </a:p>
          <a:p>
            <a:pPr>
              <a:lnSpc>
                <a:spcPts val="4759"/>
              </a:lnSpc>
            </a:pPr>
            <a:r>
              <a:rPr lang="en-US" sz="3399">
                <a:solidFill>
                  <a:srgbClr val="000000"/>
                </a:solidFill>
                <a:latin typeface="Noto Serif Display Bold"/>
              </a:rPr>
              <a:t>4.5. Các phương pháp cơ sở</a:t>
            </a:r>
          </a:p>
          <a:p>
            <a:pPr marL="734059" indent="-367030" lvl="1">
              <a:lnSpc>
                <a:spcPts val="4759"/>
              </a:lnSpc>
              <a:buFont typeface="Arial"/>
              <a:buChar char="•"/>
            </a:pPr>
            <a:r>
              <a:rPr lang="en-US" sz="3399">
                <a:solidFill>
                  <a:srgbClr val="000000"/>
                </a:solidFill>
                <a:latin typeface="Noto Serif Display"/>
              </a:rPr>
              <a:t> Mô hình học máy: </a:t>
            </a:r>
          </a:p>
          <a:p>
            <a:pPr>
              <a:lnSpc>
                <a:spcPts val="4759"/>
              </a:lnSpc>
            </a:pPr>
          </a:p>
        </p:txBody>
      </p:sp>
      <p:sp>
        <p:nvSpPr>
          <p:cNvPr name="Freeform 3" id="3"/>
          <p:cNvSpPr/>
          <p:nvPr/>
        </p:nvSpPr>
        <p:spPr>
          <a:xfrm flipH="false" flipV="false" rot="0">
            <a:off x="14840323" y="6981304"/>
            <a:ext cx="2933327" cy="3046434"/>
          </a:xfrm>
          <a:custGeom>
            <a:avLst/>
            <a:gdLst/>
            <a:ahLst/>
            <a:cxnLst/>
            <a:rect r="r" b="b" t="t" l="l"/>
            <a:pathLst>
              <a:path h="3046434" w="2933327">
                <a:moveTo>
                  <a:pt x="0" y="0"/>
                </a:moveTo>
                <a:lnTo>
                  <a:pt x="2933327" y="0"/>
                </a:lnTo>
                <a:lnTo>
                  <a:pt x="2933327" y="3046434"/>
                </a:lnTo>
                <a:lnTo>
                  <a:pt x="0" y="3046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88467" y="8447371"/>
            <a:ext cx="5659563" cy="2223770"/>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Noto Serif Display"/>
              </a:rPr>
              <a:t>Decision Trees </a:t>
            </a:r>
          </a:p>
          <a:p>
            <a:pPr algn="ctr" marL="690881" indent="-345440" lvl="1">
              <a:lnSpc>
                <a:spcPts val="4480"/>
              </a:lnSpc>
              <a:buFont typeface="Arial"/>
              <a:buChar char="•"/>
            </a:pPr>
            <a:r>
              <a:rPr lang="en-US" sz="3200">
                <a:solidFill>
                  <a:srgbClr val="000000"/>
                </a:solidFill>
                <a:latin typeface="Noto Serif Display"/>
              </a:rPr>
              <a:t>Random Forest</a:t>
            </a:r>
          </a:p>
          <a:p>
            <a:pPr algn="just" marL="690881" indent="-345440" lvl="1">
              <a:lnSpc>
                <a:spcPts val="4480"/>
              </a:lnSpc>
              <a:buFont typeface="Arial"/>
              <a:buChar char="•"/>
            </a:pPr>
            <a:r>
              <a:rPr lang="en-US" sz="3200">
                <a:solidFill>
                  <a:srgbClr val="000000"/>
                </a:solidFill>
                <a:latin typeface="Noto Serif Display"/>
              </a:rPr>
              <a:t>            </a:t>
            </a:r>
            <a:r>
              <a:rPr lang="en-US" sz="3200">
                <a:solidFill>
                  <a:srgbClr val="000000"/>
                </a:solidFill>
                <a:latin typeface="Noto Serif Display"/>
              </a:rPr>
              <a:t>XGBoost</a:t>
            </a:r>
          </a:p>
          <a:p>
            <a:pPr algn="ctr">
              <a:lnSpc>
                <a:spcPts val="448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2194857" y="2934210"/>
            <a:ext cx="14112436" cy="2053923"/>
          </a:xfrm>
          <a:custGeom>
            <a:avLst/>
            <a:gdLst/>
            <a:ahLst/>
            <a:cxnLst/>
            <a:rect r="r" b="b" t="t" l="l"/>
            <a:pathLst>
              <a:path h="2053923" w="14112436">
                <a:moveTo>
                  <a:pt x="0" y="0"/>
                </a:moveTo>
                <a:lnTo>
                  <a:pt x="14112436" y="0"/>
                </a:lnTo>
                <a:lnTo>
                  <a:pt x="14112436" y="2053923"/>
                </a:lnTo>
                <a:lnTo>
                  <a:pt x="0" y="2053923"/>
                </a:lnTo>
                <a:lnTo>
                  <a:pt x="0" y="0"/>
                </a:lnTo>
                <a:close/>
              </a:path>
            </a:pathLst>
          </a:custGeom>
          <a:blipFill>
            <a:blip r:embed="rId2"/>
            <a:stretch>
              <a:fillRect l="0" t="0" r="0" b="0"/>
            </a:stretch>
          </a:blipFill>
        </p:spPr>
      </p:sp>
      <p:sp>
        <p:nvSpPr>
          <p:cNvPr name="Freeform 3" id="3"/>
          <p:cNvSpPr/>
          <p:nvPr/>
        </p:nvSpPr>
        <p:spPr>
          <a:xfrm flipH="false" flipV="false" rot="0">
            <a:off x="2194857" y="6636786"/>
            <a:ext cx="15640138" cy="3225128"/>
          </a:xfrm>
          <a:custGeom>
            <a:avLst/>
            <a:gdLst/>
            <a:ahLst/>
            <a:cxnLst/>
            <a:rect r="r" b="b" t="t" l="l"/>
            <a:pathLst>
              <a:path h="3225128" w="15640138">
                <a:moveTo>
                  <a:pt x="0" y="0"/>
                </a:moveTo>
                <a:lnTo>
                  <a:pt x="15640138" y="0"/>
                </a:lnTo>
                <a:lnTo>
                  <a:pt x="15640138" y="3225128"/>
                </a:lnTo>
                <a:lnTo>
                  <a:pt x="0" y="3225128"/>
                </a:lnTo>
                <a:lnTo>
                  <a:pt x="0" y="0"/>
                </a:lnTo>
                <a:close/>
              </a:path>
            </a:pathLst>
          </a:custGeom>
          <a:blipFill>
            <a:blip r:embed="rId3"/>
            <a:stretch>
              <a:fillRect l="0" t="0" r="0" b="0"/>
            </a:stretch>
          </a:blipFill>
        </p:spPr>
      </p:sp>
      <p:sp>
        <p:nvSpPr>
          <p:cNvPr name="TextBox 4" id="4"/>
          <p:cNvSpPr txBox="true"/>
          <p:nvPr/>
        </p:nvSpPr>
        <p:spPr>
          <a:xfrm rot="0">
            <a:off x="-232328" y="33972"/>
            <a:ext cx="8173246" cy="1251585"/>
          </a:xfrm>
          <a:prstGeom prst="rect">
            <a:avLst/>
          </a:prstGeom>
        </p:spPr>
        <p:txBody>
          <a:bodyPr anchor="t" rtlCol="false" tIns="0" lIns="0" bIns="0" rIns="0">
            <a:spAutoFit/>
          </a:bodyPr>
          <a:lstStyle/>
          <a:p>
            <a:pPr algn="ctr">
              <a:lnSpc>
                <a:spcPts val="5039"/>
              </a:lnSpc>
            </a:pPr>
            <a:r>
              <a:rPr lang="en-US" sz="3599">
                <a:solidFill>
                  <a:srgbClr val="FFFFFF"/>
                </a:solidFill>
                <a:latin typeface="Noto Serif Display"/>
              </a:rPr>
              <a:t>4.6. Phân tích, so sánh các kết quả</a:t>
            </a:r>
            <a:r>
              <a:rPr lang="en-US" sz="3599">
                <a:solidFill>
                  <a:srgbClr val="FFFFFF"/>
                </a:solidFill>
                <a:latin typeface="Noto Serif Display"/>
              </a:rPr>
              <a:t> </a:t>
            </a:r>
          </a:p>
          <a:p>
            <a:pPr algn="ctr">
              <a:lnSpc>
                <a:spcPts val="5039"/>
              </a:lnSpc>
            </a:pPr>
          </a:p>
        </p:txBody>
      </p:sp>
      <p:sp>
        <p:nvSpPr>
          <p:cNvPr name="TextBox 5" id="5"/>
          <p:cNvSpPr txBox="true"/>
          <p:nvPr/>
        </p:nvSpPr>
        <p:spPr>
          <a:xfrm rot="0">
            <a:off x="976555" y="5456321"/>
            <a:ext cx="5048078" cy="1180465"/>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rPr>
              <a:t>Điều chỉnh siêu tham số</a:t>
            </a:r>
          </a:p>
          <a:p>
            <a:pPr algn="ctr">
              <a:lnSpc>
                <a:spcPts val="4759"/>
              </a:lnSpc>
            </a:pPr>
          </a:p>
        </p:txBody>
      </p:sp>
      <p:sp>
        <p:nvSpPr>
          <p:cNvPr name="TextBox 6" id="6"/>
          <p:cNvSpPr txBox="true"/>
          <p:nvPr/>
        </p:nvSpPr>
        <p:spPr>
          <a:xfrm rot="0">
            <a:off x="637075" y="962025"/>
            <a:ext cx="4112022" cy="580390"/>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rPr>
              <a:t>4.6.1 Decision Trees</a:t>
            </a:r>
            <a:r>
              <a:rPr lang="en-US" sz="3399">
                <a:solidFill>
                  <a:srgbClr val="FFFFFF"/>
                </a:solidFill>
                <a:latin typeface="Noto Serif Display"/>
              </a:rPr>
              <a:t> </a:t>
            </a:r>
          </a:p>
        </p:txBody>
      </p:sp>
      <p:sp>
        <p:nvSpPr>
          <p:cNvPr name="TextBox 7" id="7"/>
          <p:cNvSpPr txBox="true"/>
          <p:nvPr/>
        </p:nvSpPr>
        <p:spPr>
          <a:xfrm rot="0">
            <a:off x="976555" y="1803386"/>
            <a:ext cx="6964363" cy="580390"/>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rPr>
              <a:t>Định nghĩa mô hình Decision Tree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53674"/>
            <a:ext cx="12679387" cy="4789826"/>
          </a:xfrm>
          <a:custGeom>
            <a:avLst/>
            <a:gdLst/>
            <a:ahLst/>
            <a:cxnLst/>
            <a:rect r="r" b="b" t="t" l="l"/>
            <a:pathLst>
              <a:path h="4789826" w="12679387">
                <a:moveTo>
                  <a:pt x="0" y="0"/>
                </a:moveTo>
                <a:lnTo>
                  <a:pt x="12679387" y="0"/>
                </a:lnTo>
                <a:lnTo>
                  <a:pt x="12679387" y="4789826"/>
                </a:lnTo>
                <a:lnTo>
                  <a:pt x="0" y="4789826"/>
                </a:lnTo>
                <a:lnTo>
                  <a:pt x="0" y="0"/>
                </a:lnTo>
                <a:close/>
              </a:path>
            </a:pathLst>
          </a:custGeom>
          <a:blipFill>
            <a:blip r:embed="rId2"/>
            <a:stretch>
              <a:fillRect l="0" t="-1619" r="0" b="-6530"/>
            </a:stretch>
          </a:blipFill>
        </p:spPr>
      </p:sp>
      <p:sp>
        <p:nvSpPr>
          <p:cNvPr name="Freeform 3" id="3"/>
          <p:cNvSpPr/>
          <p:nvPr/>
        </p:nvSpPr>
        <p:spPr>
          <a:xfrm flipH="false" flipV="false" rot="0">
            <a:off x="1028700" y="5667657"/>
            <a:ext cx="12753684" cy="4246964"/>
          </a:xfrm>
          <a:custGeom>
            <a:avLst/>
            <a:gdLst/>
            <a:ahLst/>
            <a:cxnLst/>
            <a:rect r="r" b="b" t="t" l="l"/>
            <a:pathLst>
              <a:path h="4246964" w="12753684">
                <a:moveTo>
                  <a:pt x="0" y="0"/>
                </a:moveTo>
                <a:lnTo>
                  <a:pt x="12753684" y="0"/>
                </a:lnTo>
                <a:lnTo>
                  <a:pt x="12753684" y="4246964"/>
                </a:lnTo>
                <a:lnTo>
                  <a:pt x="0" y="4246964"/>
                </a:lnTo>
                <a:lnTo>
                  <a:pt x="0" y="0"/>
                </a:lnTo>
                <a:close/>
              </a:path>
            </a:pathLst>
          </a:custGeom>
          <a:blipFill>
            <a:blip r:embed="rId3"/>
            <a:stretch>
              <a:fillRect l="0" t="0" r="0" b="0"/>
            </a:stretch>
          </a:blipFill>
        </p:spPr>
      </p:sp>
      <p:sp>
        <p:nvSpPr>
          <p:cNvPr name="Freeform 4" id="4"/>
          <p:cNvSpPr/>
          <p:nvPr/>
        </p:nvSpPr>
        <p:spPr>
          <a:xfrm flipH="false" flipV="false" rot="0">
            <a:off x="14672595" y="6172200"/>
            <a:ext cx="3883013" cy="4114800"/>
          </a:xfrm>
          <a:custGeom>
            <a:avLst/>
            <a:gdLst/>
            <a:ahLst/>
            <a:cxnLst/>
            <a:rect r="r" b="b" t="t" l="l"/>
            <a:pathLst>
              <a:path h="4114800" w="3883013">
                <a:moveTo>
                  <a:pt x="0" y="0"/>
                </a:moveTo>
                <a:lnTo>
                  <a:pt x="3883013" y="0"/>
                </a:lnTo>
                <a:lnTo>
                  <a:pt x="38830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7677083" y="412793"/>
            <a:ext cx="7226627" cy="1133475"/>
          </a:xfrm>
          <a:prstGeom prst="rect">
            <a:avLst/>
          </a:prstGeom>
        </p:spPr>
        <p:txBody>
          <a:bodyPr anchor="t" rtlCol="false" tIns="0" lIns="0" bIns="0" rIns="0">
            <a:spAutoFit/>
          </a:bodyPr>
          <a:lstStyle/>
          <a:p>
            <a:pPr>
              <a:lnSpc>
                <a:spcPts val="8879"/>
              </a:lnSpc>
            </a:pPr>
            <a:r>
              <a:rPr lang="en-US" sz="7399">
                <a:solidFill>
                  <a:srgbClr val="F7B4A7"/>
                </a:solidFill>
                <a:latin typeface="Josefin Sans Bold"/>
              </a:rPr>
              <a:t>Giới thiệu</a:t>
            </a:r>
          </a:p>
        </p:txBody>
      </p:sp>
      <p:sp>
        <p:nvSpPr>
          <p:cNvPr name="Freeform 3" id="3"/>
          <p:cNvSpPr/>
          <p:nvPr/>
        </p:nvSpPr>
        <p:spPr>
          <a:xfrm flipH="false" flipV="false" rot="0">
            <a:off x="258397" y="1546268"/>
            <a:ext cx="2720816" cy="3597232"/>
          </a:xfrm>
          <a:custGeom>
            <a:avLst/>
            <a:gdLst/>
            <a:ahLst/>
            <a:cxnLst/>
            <a:rect r="r" b="b" t="t" l="l"/>
            <a:pathLst>
              <a:path h="3597232" w="2720816">
                <a:moveTo>
                  <a:pt x="0" y="0"/>
                </a:moveTo>
                <a:lnTo>
                  <a:pt x="2720816" y="0"/>
                </a:lnTo>
                <a:lnTo>
                  <a:pt x="2720816" y="3597232"/>
                </a:lnTo>
                <a:lnTo>
                  <a:pt x="0" y="3597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93930" y="2241417"/>
            <a:ext cx="2886685" cy="3816530"/>
          </a:xfrm>
          <a:custGeom>
            <a:avLst/>
            <a:gdLst/>
            <a:ahLst/>
            <a:cxnLst/>
            <a:rect r="r" b="b" t="t" l="l"/>
            <a:pathLst>
              <a:path h="3816530" w="2886685">
                <a:moveTo>
                  <a:pt x="0" y="0"/>
                </a:moveTo>
                <a:lnTo>
                  <a:pt x="2886685" y="0"/>
                </a:lnTo>
                <a:lnTo>
                  <a:pt x="2886685" y="3816530"/>
                </a:lnTo>
                <a:lnTo>
                  <a:pt x="0" y="3816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73926" y="2812118"/>
            <a:ext cx="2965973" cy="3921358"/>
          </a:xfrm>
          <a:custGeom>
            <a:avLst/>
            <a:gdLst/>
            <a:ahLst/>
            <a:cxnLst/>
            <a:rect r="r" b="b" t="t" l="l"/>
            <a:pathLst>
              <a:path h="3921358" w="2965973">
                <a:moveTo>
                  <a:pt x="0" y="0"/>
                </a:moveTo>
                <a:lnTo>
                  <a:pt x="2965973" y="0"/>
                </a:lnTo>
                <a:lnTo>
                  <a:pt x="2965973" y="3921358"/>
                </a:lnTo>
                <a:lnTo>
                  <a:pt x="0" y="3921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994352" y="2193792"/>
            <a:ext cx="13957996" cy="7569835"/>
          </a:xfrm>
          <a:prstGeom prst="rect">
            <a:avLst/>
          </a:prstGeom>
        </p:spPr>
        <p:txBody>
          <a:bodyPr anchor="t" rtlCol="false" tIns="0" lIns="0" bIns="0" rIns="0">
            <a:spAutoFit/>
          </a:bodyPr>
          <a:lstStyle/>
          <a:p>
            <a:pPr algn="just">
              <a:lnSpc>
                <a:spcPts val="4340"/>
              </a:lnSpc>
            </a:pPr>
            <a:r>
              <a:rPr lang="en-US" sz="3100">
                <a:solidFill>
                  <a:srgbClr val="F7B4A7"/>
                </a:solidFill>
                <a:latin typeface="Noto Serif Display"/>
              </a:rPr>
              <a:t>Trong ngành du lịch và khách sạn, quản lý đặt phòng là một trong những vấn đề quan trọng nhất. Khi tiến hành đặt phòng khách sạn, khách hàng không chỉ cần xem xét yếu tố giá cả mà còn phải quan tâm đến thời điểm đặt phòng và thời gian lưu trú để có trải nghiệm tốt nhất. Một câu hỏi thường gặp là khi nào là thời điểm tốt nhất trong năm để đặt phòng khách sạn? Nắm bắt được các xu hướng và biến động trong ngành, các nhà quản lí khách sạn đã sử dụng các công nghệ nhân tạo và học máy để ước tính chính xác về tần suất và lượng đặt phòng, tỉ lệ hủy phòng trong tương lai từ đó giúp họ tối ưu hóa lịch đặt phòng và tăng cường doanh thu. Có rất nhiều công cụ và phương pháp nhưng trong bài viết này nhóm chúng tôi sử dụng PySpark kết hợp cùng với sức mạnh của Apache Spark và sự linh hoạt của ngôn ngữ lập trình Python để có thể giải đáp những vấn đề các nhà quản trị khách sạn đưa ra.</a:t>
            </a:r>
          </a:p>
          <a:p>
            <a:pPr algn="just">
              <a:lnSpc>
                <a:spcPts val="434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4672595" y="6172200"/>
            <a:ext cx="3883013" cy="4114800"/>
          </a:xfrm>
          <a:custGeom>
            <a:avLst/>
            <a:gdLst/>
            <a:ahLst/>
            <a:cxnLst/>
            <a:rect r="r" b="b" t="t" l="l"/>
            <a:pathLst>
              <a:path h="4114800" w="3883013">
                <a:moveTo>
                  <a:pt x="0" y="0"/>
                </a:moveTo>
                <a:lnTo>
                  <a:pt x="3883013" y="0"/>
                </a:lnTo>
                <a:lnTo>
                  <a:pt x="38830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3224" y="1302398"/>
            <a:ext cx="11639712" cy="1670684"/>
          </a:xfrm>
          <a:custGeom>
            <a:avLst/>
            <a:gdLst/>
            <a:ahLst/>
            <a:cxnLst/>
            <a:rect r="r" b="b" t="t" l="l"/>
            <a:pathLst>
              <a:path h="1670684" w="11639712">
                <a:moveTo>
                  <a:pt x="0" y="0"/>
                </a:moveTo>
                <a:lnTo>
                  <a:pt x="11639711" y="0"/>
                </a:lnTo>
                <a:lnTo>
                  <a:pt x="11639711" y="1670685"/>
                </a:lnTo>
                <a:lnTo>
                  <a:pt x="0" y="1670685"/>
                </a:lnTo>
                <a:lnTo>
                  <a:pt x="0" y="0"/>
                </a:lnTo>
                <a:close/>
              </a:path>
            </a:pathLst>
          </a:custGeom>
          <a:blipFill>
            <a:blip r:embed="rId4"/>
            <a:stretch>
              <a:fillRect l="0" t="0" r="0" b="0"/>
            </a:stretch>
          </a:blipFill>
        </p:spPr>
      </p:sp>
      <p:sp>
        <p:nvSpPr>
          <p:cNvPr name="Freeform 4" id="4"/>
          <p:cNvSpPr/>
          <p:nvPr/>
        </p:nvSpPr>
        <p:spPr>
          <a:xfrm flipH="false" flipV="false" rot="0">
            <a:off x="253224" y="4202740"/>
            <a:ext cx="13984421" cy="4529367"/>
          </a:xfrm>
          <a:custGeom>
            <a:avLst/>
            <a:gdLst/>
            <a:ahLst/>
            <a:cxnLst/>
            <a:rect r="r" b="b" t="t" l="l"/>
            <a:pathLst>
              <a:path h="4529367" w="13984421">
                <a:moveTo>
                  <a:pt x="0" y="0"/>
                </a:moveTo>
                <a:lnTo>
                  <a:pt x="13984421" y="0"/>
                </a:lnTo>
                <a:lnTo>
                  <a:pt x="13984421" y="4529367"/>
                </a:lnTo>
                <a:lnTo>
                  <a:pt x="0" y="4529367"/>
                </a:lnTo>
                <a:lnTo>
                  <a:pt x="0" y="0"/>
                </a:lnTo>
                <a:close/>
              </a:path>
            </a:pathLst>
          </a:custGeom>
          <a:blipFill>
            <a:blip r:embed="rId5"/>
            <a:stretch>
              <a:fillRect l="0" t="0" r="0" b="0"/>
            </a:stretch>
          </a:blipFill>
        </p:spPr>
      </p:sp>
      <p:sp>
        <p:nvSpPr>
          <p:cNvPr name="TextBox 5" id="5"/>
          <p:cNvSpPr txBox="true"/>
          <p:nvPr/>
        </p:nvSpPr>
        <p:spPr>
          <a:xfrm rot="0">
            <a:off x="0" y="87312"/>
            <a:ext cx="8053685" cy="1825625"/>
          </a:xfrm>
          <a:prstGeom prst="rect">
            <a:avLst/>
          </a:prstGeom>
        </p:spPr>
        <p:txBody>
          <a:bodyPr anchor="t" rtlCol="false" tIns="0" lIns="0" bIns="0" rIns="0">
            <a:spAutoFit/>
          </a:bodyPr>
          <a:lstStyle/>
          <a:p>
            <a:pPr>
              <a:lnSpc>
                <a:spcPts val="4899"/>
              </a:lnSpc>
            </a:pPr>
            <a:r>
              <a:rPr lang="en-US" sz="3499">
                <a:solidFill>
                  <a:srgbClr val="000000"/>
                </a:solidFill>
                <a:latin typeface="Noto Serif Display Bold"/>
              </a:rPr>
              <a:t>4.6.2. Random Forest</a:t>
            </a:r>
          </a:p>
          <a:p>
            <a:pPr>
              <a:lnSpc>
                <a:spcPts val="4899"/>
              </a:lnSpc>
            </a:pPr>
            <a:r>
              <a:rPr lang="en-US" sz="3499">
                <a:solidFill>
                  <a:srgbClr val="000000"/>
                </a:solidFill>
                <a:latin typeface="Noto Serif Display Bold"/>
              </a:rPr>
              <a:t>Định nghĩa mô hình Random Forest:</a:t>
            </a:r>
          </a:p>
          <a:p>
            <a:pPr>
              <a:lnSpc>
                <a:spcPts val="4899"/>
              </a:lnSpc>
            </a:pPr>
          </a:p>
        </p:txBody>
      </p:sp>
      <p:sp>
        <p:nvSpPr>
          <p:cNvPr name="TextBox 6" id="6"/>
          <p:cNvSpPr txBox="true"/>
          <p:nvPr/>
        </p:nvSpPr>
        <p:spPr>
          <a:xfrm rot="0">
            <a:off x="-221571" y="3300625"/>
            <a:ext cx="6240449" cy="1251585"/>
          </a:xfrm>
          <a:prstGeom prst="rect">
            <a:avLst/>
          </a:prstGeom>
        </p:spPr>
        <p:txBody>
          <a:bodyPr anchor="t" rtlCol="false" tIns="0" lIns="0" bIns="0" rIns="0">
            <a:spAutoFit/>
          </a:bodyPr>
          <a:lstStyle/>
          <a:p>
            <a:pPr algn="ctr">
              <a:lnSpc>
                <a:spcPts val="5039"/>
              </a:lnSpc>
            </a:pPr>
            <a:r>
              <a:rPr lang="en-US" sz="3599">
                <a:solidFill>
                  <a:srgbClr val="000000"/>
                </a:solidFill>
                <a:latin typeface="Noto Serif Display Bold"/>
              </a:rPr>
              <a:t>Điều chỉnh siêu tham số:</a:t>
            </a:r>
          </a:p>
          <a:p>
            <a:pPr algn="ctr">
              <a:lnSpc>
                <a:spcPts val="503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492658" y="327475"/>
            <a:ext cx="9464161" cy="3715158"/>
          </a:xfrm>
          <a:custGeom>
            <a:avLst/>
            <a:gdLst/>
            <a:ahLst/>
            <a:cxnLst/>
            <a:rect r="r" b="b" t="t" l="l"/>
            <a:pathLst>
              <a:path h="3715158" w="9464161">
                <a:moveTo>
                  <a:pt x="0" y="0"/>
                </a:moveTo>
                <a:lnTo>
                  <a:pt x="9464161" y="0"/>
                </a:lnTo>
                <a:lnTo>
                  <a:pt x="9464161" y="3715158"/>
                </a:lnTo>
                <a:lnTo>
                  <a:pt x="0" y="3715158"/>
                </a:lnTo>
                <a:lnTo>
                  <a:pt x="0" y="0"/>
                </a:lnTo>
                <a:close/>
              </a:path>
            </a:pathLst>
          </a:custGeom>
          <a:blipFill>
            <a:blip r:embed="rId2"/>
            <a:stretch>
              <a:fillRect l="0" t="0" r="0" b="0"/>
            </a:stretch>
          </a:blipFill>
        </p:spPr>
      </p:sp>
      <p:sp>
        <p:nvSpPr>
          <p:cNvPr name="Freeform 3" id="3"/>
          <p:cNvSpPr/>
          <p:nvPr/>
        </p:nvSpPr>
        <p:spPr>
          <a:xfrm flipH="false" flipV="false" rot="0">
            <a:off x="405387" y="5058821"/>
            <a:ext cx="9638704" cy="3286149"/>
          </a:xfrm>
          <a:custGeom>
            <a:avLst/>
            <a:gdLst/>
            <a:ahLst/>
            <a:cxnLst/>
            <a:rect r="r" b="b" t="t" l="l"/>
            <a:pathLst>
              <a:path h="3286149" w="9638704">
                <a:moveTo>
                  <a:pt x="0" y="0"/>
                </a:moveTo>
                <a:lnTo>
                  <a:pt x="9638703" y="0"/>
                </a:lnTo>
                <a:lnTo>
                  <a:pt x="9638703" y="3286149"/>
                </a:lnTo>
                <a:lnTo>
                  <a:pt x="0" y="3286149"/>
                </a:lnTo>
                <a:lnTo>
                  <a:pt x="0" y="0"/>
                </a:lnTo>
                <a:close/>
              </a:path>
            </a:pathLst>
          </a:custGeom>
          <a:blipFill>
            <a:blip r:embed="rId3"/>
            <a:stretch>
              <a:fillRect l="0" t="0" r="0" b="0"/>
            </a:stretch>
          </a:blipFill>
        </p:spPr>
      </p:sp>
      <p:sp>
        <p:nvSpPr>
          <p:cNvPr name="TextBox 4" id="4"/>
          <p:cNvSpPr txBox="true"/>
          <p:nvPr/>
        </p:nvSpPr>
        <p:spPr>
          <a:xfrm rot="0">
            <a:off x="585006" y="8521329"/>
            <a:ext cx="8959304" cy="976630"/>
          </a:xfrm>
          <a:prstGeom prst="rect">
            <a:avLst/>
          </a:prstGeom>
        </p:spPr>
        <p:txBody>
          <a:bodyPr anchor="t" rtlCol="false" tIns="0" lIns="0" bIns="0" rIns="0">
            <a:spAutoFit/>
          </a:bodyPr>
          <a:lstStyle/>
          <a:p>
            <a:pPr algn="ctr">
              <a:lnSpc>
                <a:spcPts val="3920"/>
              </a:lnSpc>
            </a:pPr>
            <a:r>
              <a:rPr lang="en-US" sz="2800">
                <a:solidFill>
                  <a:srgbClr val="000000"/>
                </a:solidFill>
                <a:latin typeface="Noto Serif Display Italics"/>
              </a:rPr>
              <a:t>Ma trận nhầm lẫn và đường cong ROC cho thử nghiệm</a:t>
            </a:r>
          </a:p>
          <a:p>
            <a:pPr algn="ctr">
              <a:lnSpc>
                <a:spcPts val="3920"/>
              </a:lnSpc>
            </a:pPr>
          </a:p>
        </p:txBody>
      </p:sp>
      <p:sp>
        <p:nvSpPr>
          <p:cNvPr name="TextBox 5" id="5"/>
          <p:cNvSpPr txBox="true"/>
          <p:nvPr/>
        </p:nvSpPr>
        <p:spPr>
          <a:xfrm rot="0">
            <a:off x="10413628" y="251275"/>
            <a:ext cx="7231124" cy="8082630"/>
          </a:xfrm>
          <a:prstGeom prst="rect">
            <a:avLst/>
          </a:prstGeom>
        </p:spPr>
        <p:txBody>
          <a:bodyPr anchor="t" rtlCol="false" tIns="0" lIns="0" bIns="0" rIns="0">
            <a:spAutoFit/>
          </a:bodyPr>
          <a:lstStyle/>
          <a:p>
            <a:pPr algn="ctr">
              <a:lnSpc>
                <a:spcPts val="5356"/>
              </a:lnSpc>
            </a:pPr>
            <a:r>
              <a:rPr lang="en-US" sz="3826">
                <a:solidFill>
                  <a:srgbClr val="000000"/>
                </a:solidFill>
                <a:latin typeface="Noto Serif Display"/>
              </a:rPr>
              <a:t>So với mô hình Decision Trees (DT), mô hình Random Forest (RF) cho thấy sự cải thiện đáng kể về tất cả các chỉ số hiệu suất, đặc biệt là trong việc giảm số lượng Kết quả dương tính giả. Điều này cho thấy mô hình Rừng ngẫu nhiên tốt hơn trong việc cân bằng sự cân bằng giữa Độ chính xác và Thu hồi, dẫn đến điểm F1 cao hơn.</a:t>
            </a:r>
          </a:p>
          <a:p>
            <a:pPr algn="ctr">
              <a:lnSpc>
                <a:spcPts val="5356"/>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211943" y="1494822"/>
            <a:ext cx="15623244" cy="1461529"/>
          </a:xfrm>
          <a:custGeom>
            <a:avLst/>
            <a:gdLst/>
            <a:ahLst/>
            <a:cxnLst/>
            <a:rect r="r" b="b" t="t" l="l"/>
            <a:pathLst>
              <a:path h="1461529" w="15623244">
                <a:moveTo>
                  <a:pt x="0" y="0"/>
                </a:moveTo>
                <a:lnTo>
                  <a:pt x="15623244" y="0"/>
                </a:lnTo>
                <a:lnTo>
                  <a:pt x="15623244" y="1461529"/>
                </a:lnTo>
                <a:lnTo>
                  <a:pt x="0" y="1461529"/>
                </a:lnTo>
                <a:lnTo>
                  <a:pt x="0" y="0"/>
                </a:lnTo>
                <a:close/>
              </a:path>
            </a:pathLst>
          </a:custGeom>
          <a:blipFill>
            <a:blip r:embed="rId2"/>
            <a:stretch>
              <a:fillRect l="0" t="0" r="0" b="0"/>
            </a:stretch>
          </a:blipFill>
        </p:spPr>
      </p:sp>
      <p:sp>
        <p:nvSpPr>
          <p:cNvPr name="Freeform 3" id="3"/>
          <p:cNvSpPr/>
          <p:nvPr/>
        </p:nvSpPr>
        <p:spPr>
          <a:xfrm flipH="false" flipV="false" rot="0">
            <a:off x="211943" y="4481090"/>
            <a:ext cx="15218012" cy="4393236"/>
          </a:xfrm>
          <a:custGeom>
            <a:avLst/>
            <a:gdLst/>
            <a:ahLst/>
            <a:cxnLst/>
            <a:rect r="r" b="b" t="t" l="l"/>
            <a:pathLst>
              <a:path h="4393236" w="15218012">
                <a:moveTo>
                  <a:pt x="0" y="0"/>
                </a:moveTo>
                <a:lnTo>
                  <a:pt x="15218012" y="0"/>
                </a:lnTo>
                <a:lnTo>
                  <a:pt x="15218012" y="4393236"/>
                </a:lnTo>
                <a:lnTo>
                  <a:pt x="0" y="4393236"/>
                </a:lnTo>
                <a:lnTo>
                  <a:pt x="0" y="0"/>
                </a:lnTo>
                <a:close/>
              </a:path>
            </a:pathLst>
          </a:custGeom>
          <a:blipFill>
            <a:blip r:embed="rId3"/>
            <a:stretch>
              <a:fillRect l="0" t="0" r="0" b="0"/>
            </a:stretch>
          </a:blipFill>
        </p:spPr>
      </p:sp>
      <p:sp>
        <p:nvSpPr>
          <p:cNvPr name="TextBox 4" id="4"/>
          <p:cNvSpPr txBox="true"/>
          <p:nvPr/>
        </p:nvSpPr>
        <p:spPr>
          <a:xfrm rot="0">
            <a:off x="211943" y="105092"/>
            <a:ext cx="6025902" cy="1780540"/>
          </a:xfrm>
          <a:prstGeom prst="rect">
            <a:avLst/>
          </a:prstGeom>
        </p:spPr>
        <p:txBody>
          <a:bodyPr anchor="t" rtlCol="false" tIns="0" lIns="0" bIns="0" rIns="0">
            <a:spAutoFit/>
          </a:bodyPr>
          <a:lstStyle/>
          <a:p>
            <a:pPr>
              <a:lnSpc>
                <a:spcPts val="4759"/>
              </a:lnSpc>
            </a:pPr>
            <a:r>
              <a:rPr lang="en-US" sz="3399">
                <a:solidFill>
                  <a:srgbClr val="000000"/>
                </a:solidFill>
                <a:latin typeface="Noto Serif Display"/>
              </a:rPr>
              <a:t>4.6.3. XGBoost</a:t>
            </a:r>
          </a:p>
          <a:p>
            <a:pPr>
              <a:lnSpc>
                <a:spcPts val="4759"/>
              </a:lnSpc>
            </a:pPr>
            <a:r>
              <a:rPr lang="en-US" sz="3399">
                <a:solidFill>
                  <a:srgbClr val="000000"/>
                </a:solidFill>
                <a:latin typeface="Noto Serif Display"/>
              </a:rPr>
              <a:t>Định nghĩa mô hình XGBoost:</a:t>
            </a:r>
          </a:p>
          <a:p>
            <a:pPr>
              <a:lnSpc>
                <a:spcPts val="4759"/>
              </a:lnSpc>
            </a:pPr>
          </a:p>
        </p:txBody>
      </p:sp>
      <p:sp>
        <p:nvSpPr>
          <p:cNvPr name="TextBox 5" id="5"/>
          <p:cNvSpPr txBox="true"/>
          <p:nvPr/>
        </p:nvSpPr>
        <p:spPr>
          <a:xfrm rot="0">
            <a:off x="211943" y="3300625"/>
            <a:ext cx="5005983" cy="1180465"/>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Điều chỉnh siêu tham số:</a:t>
            </a:r>
          </a:p>
          <a:p>
            <a:pPr algn="ctr">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392952" y="339345"/>
            <a:ext cx="11298113" cy="4100692"/>
          </a:xfrm>
          <a:custGeom>
            <a:avLst/>
            <a:gdLst/>
            <a:ahLst/>
            <a:cxnLst/>
            <a:rect r="r" b="b" t="t" l="l"/>
            <a:pathLst>
              <a:path h="4100692" w="11298113">
                <a:moveTo>
                  <a:pt x="0" y="0"/>
                </a:moveTo>
                <a:lnTo>
                  <a:pt x="11298113" y="0"/>
                </a:lnTo>
                <a:lnTo>
                  <a:pt x="11298113" y="4100692"/>
                </a:lnTo>
                <a:lnTo>
                  <a:pt x="0" y="4100692"/>
                </a:lnTo>
                <a:lnTo>
                  <a:pt x="0" y="0"/>
                </a:lnTo>
                <a:close/>
              </a:path>
            </a:pathLst>
          </a:custGeom>
          <a:blipFill>
            <a:blip r:embed="rId2"/>
            <a:stretch>
              <a:fillRect l="0" t="0" r="0" b="0"/>
            </a:stretch>
          </a:blipFill>
        </p:spPr>
      </p:sp>
      <p:sp>
        <p:nvSpPr>
          <p:cNvPr name="Freeform 3" id="3"/>
          <p:cNvSpPr/>
          <p:nvPr/>
        </p:nvSpPr>
        <p:spPr>
          <a:xfrm flipH="false" flipV="false" rot="0">
            <a:off x="392952" y="5143500"/>
            <a:ext cx="11298113" cy="3999229"/>
          </a:xfrm>
          <a:custGeom>
            <a:avLst/>
            <a:gdLst/>
            <a:ahLst/>
            <a:cxnLst/>
            <a:rect r="r" b="b" t="t" l="l"/>
            <a:pathLst>
              <a:path h="3999229" w="11298113">
                <a:moveTo>
                  <a:pt x="0" y="0"/>
                </a:moveTo>
                <a:lnTo>
                  <a:pt x="11298113" y="0"/>
                </a:lnTo>
                <a:lnTo>
                  <a:pt x="11298113" y="3999229"/>
                </a:lnTo>
                <a:lnTo>
                  <a:pt x="0" y="3999229"/>
                </a:lnTo>
                <a:lnTo>
                  <a:pt x="0" y="0"/>
                </a:lnTo>
                <a:close/>
              </a:path>
            </a:pathLst>
          </a:custGeom>
          <a:blipFill>
            <a:blip r:embed="rId3"/>
            <a:stretch>
              <a:fillRect l="0" t="0" r="0" b="0"/>
            </a:stretch>
          </a:blipFill>
        </p:spPr>
      </p:sp>
      <p:sp>
        <p:nvSpPr>
          <p:cNvPr name="TextBox 4" id="4"/>
          <p:cNvSpPr txBox="true"/>
          <p:nvPr/>
        </p:nvSpPr>
        <p:spPr>
          <a:xfrm rot="0">
            <a:off x="1721975" y="9201150"/>
            <a:ext cx="8640068" cy="941070"/>
          </a:xfrm>
          <a:prstGeom prst="rect">
            <a:avLst/>
          </a:prstGeom>
        </p:spPr>
        <p:txBody>
          <a:bodyPr anchor="t" rtlCol="false" tIns="0" lIns="0" bIns="0" rIns="0">
            <a:spAutoFit/>
          </a:bodyPr>
          <a:lstStyle/>
          <a:p>
            <a:pPr algn="ctr">
              <a:lnSpc>
                <a:spcPts val="3780"/>
              </a:lnSpc>
            </a:pPr>
            <a:r>
              <a:rPr lang="en-US" sz="2700">
                <a:solidFill>
                  <a:srgbClr val="000000"/>
                </a:solidFill>
                <a:latin typeface="Noto Serif Display Italics"/>
              </a:rPr>
              <a:t>Ma trận nhầm lẫn và đường cong ROC cho thử nghiệm</a:t>
            </a:r>
          </a:p>
          <a:p>
            <a:pPr algn="ctr">
              <a:lnSpc>
                <a:spcPts val="3780"/>
              </a:lnSpc>
            </a:pPr>
          </a:p>
        </p:txBody>
      </p:sp>
      <p:sp>
        <p:nvSpPr>
          <p:cNvPr name="TextBox 5" id="5"/>
          <p:cNvSpPr txBox="true"/>
          <p:nvPr/>
        </p:nvSpPr>
        <p:spPr>
          <a:xfrm rot="0">
            <a:off x="12039650" y="272670"/>
            <a:ext cx="5952847" cy="10336886"/>
          </a:xfrm>
          <a:prstGeom prst="rect">
            <a:avLst/>
          </a:prstGeom>
        </p:spPr>
        <p:txBody>
          <a:bodyPr anchor="t" rtlCol="false" tIns="0" lIns="0" bIns="0" rIns="0">
            <a:spAutoFit/>
          </a:bodyPr>
          <a:lstStyle/>
          <a:p>
            <a:pPr algn="ctr">
              <a:lnSpc>
                <a:spcPts val="5125"/>
              </a:lnSpc>
            </a:pPr>
            <a:r>
              <a:rPr lang="en-US" sz="3660">
                <a:solidFill>
                  <a:srgbClr val="000000"/>
                </a:solidFill>
                <a:latin typeface="Noto Serif Display"/>
              </a:rPr>
              <a:t>So với mô hình Random Forest (RF), mô hình XGBoost (XGB) cho thấy sự cải thiện một chút về tất cả các chỉ số hiệu suất. Mặc dù sự cải thiện không đáng kể nhưng vẫn tốt hơn trong việc cân bằng sự đánh đổi giữa Precision và Recall, dẫn đến điểm F1 cao hơn. Điều này chỉ ra rằng mô hình XGBoost là mô hình tốt hơn để dự đoán số lần hủy.</a:t>
            </a:r>
          </a:p>
          <a:p>
            <a:pPr algn="ctr">
              <a:lnSpc>
                <a:spcPts val="5125"/>
              </a:lnSpc>
            </a:pPr>
          </a:p>
          <a:p>
            <a:pPr algn="ctr">
              <a:lnSpc>
                <a:spcPts val="5125"/>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720530" y="2037192"/>
            <a:ext cx="17079043" cy="2889636"/>
          </a:xfrm>
          <a:custGeom>
            <a:avLst/>
            <a:gdLst/>
            <a:ahLst/>
            <a:cxnLst/>
            <a:rect r="r" b="b" t="t" l="l"/>
            <a:pathLst>
              <a:path h="2889636" w="17079043">
                <a:moveTo>
                  <a:pt x="0" y="0"/>
                </a:moveTo>
                <a:lnTo>
                  <a:pt x="17079043" y="0"/>
                </a:lnTo>
                <a:lnTo>
                  <a:pt x="17079043" y="2889636"/>
                </a:lnTo>
                <a:lnTo>
                  <a:pt x="0" y="2889636"/>
                </a:lnTo>
                <a:lnTo>
                  <a:pt x="0" y="0"/>
                </a:lnTo>
                <a:close/>
              </a:path>
            </a:pathLst>
          </a:custGeom>
          <a:blipFill>
            <a:blip r:embed="rId2"/>
            <a:stretch>
              <a:fillRect l="0" t="0" r="0" b="0"/>
            </a:stretch>
          </a:blipFill>
        </p:spPr>
      </p:sp>
      <p:sp>
        <p:nvSpPr>
          <p:cNvPr name="TextBox 3" id="3"/>
          <p:cNvSpPr txBox="true"/>
          <p:nvPr/>
        </p:nvSpPr>
        <p:spPr>
          <a:xfrm rot="0">
            <a:off x="114632" y="-57150"/>
            <a:ext cx="18173368" cy="2283388"/>
          </a:xfrm>
          <a:prstGeom prst="rect">
            <a:avLst/>
          </a:prstGeom>
        </p:spPr>
        <p:txBody>
          <a:bodyPr anchor="t" rtlCol="false" tIns="0" lIns="0" bIns="0" rIns="0">
            <a:spAutoFit/>
          </a:bodyPr>
          <a:lstStyle/>
          <a:p>
            <a:pPr>
              <a:lnSpc>
                <a:spcPts val="4591"/>
              </a:lnSpc>
            </a:pPr>
          </a:p>
          <a:p>
            <a:pPr>
              <a:lnSpc>
                <a:spcPts val="4591"/>
              </a:lnSpc>
            </a:pPr>
            <a:r>
              <a:rPr lang="en-US" sz="3279">
                <a:solidFill>
                  <a:srgbClr val="000000"/>
                </a:solidFill>
                <a:latin typeface="Noto Serif Display"/>
              </a:rPr>
              <a:t>Kết quả: Dưới đây là bảng so sánh các chỉ số đánh giá hiệu năng giữa 3 mô hình Decision Trees, Random Forest, XGBoost</a:t>
            </a:r>
          </a:p>
          <a:p>
            <a:pPr>
              <a:lnSpc>
                <a:spcPts val="4591"/>
              </a:lnSpc>
            </a:pPr>
          </a:p>
        </p:txBody>
      </p:sp>
      <p:sp>
        <p:nvSpPr>
          <p:cNvPr name="TextBox 4" id="4"/>
          <p:cNvSpPr txBox="true"/>
          <p:nvPr/>
        </p:nvSpPr>
        <p:spPr>
          <a:xfrm rot="0">
            <a:off x="114632" y="5607783"/>
            <a:ext cx="18058736" cy="4236076"/>
          </a:xfrm>
          <a:prstGeom prst="rect">
            <a:avLst/>
          </a:prstGeom>
        </p:spPr>
        <p:txBody>
          <a:bodyPr anchor="t" rtlCol="false" tIns="0" lIns="0" bIns="0" rIns="0">
            <a:spAutoFit/>
          </a:bodyPr>
          <a:lstStyle/>
          <a:p>
            <a:pPr algn="ctr">
              <a:lnSpc>
                <a:spcPts val="4823"/>
              </a:lnSpc>
            </a:pPr>
            <a:r>
              <a:rPr lang="en-US" sz="3445">
                <a:solidFill>
                  <a:srgbClr val="000000"/>
                </a:solidFill>
                <a:latin typeface="Noto Serif Display"/>
              </a:rPr>
              <a:t>Như chúng tôi đã giải thích trước đó, số liệu quan trọng nhất cho dự án này là điểm F1 . Điểm F1 cao cho thấy sự cân bằng giữa việc giảm thiểu chi phí liên quan đến kết quả âm tính giả (đặt trước quá nhiều phòng dự kiến việc hủy sẽ không xảy ra) và kết quả dương tính giả (dự đoán số lượt hủy khi khách thực sự đến), điều này rất quan trọng để khách sạn tối ưu hóa lượng phòng trống trong khi giảm thiểu tình trạng đặt trước quá nhiều và khách hàng không hài lòng.</a:t>
            </a:r>
          </a:p>
          <a:p>
            <a:pPr algn="ctr">
              <a:lnSpc>
                <a:spcPts val="4823"/>
              </a:lnSpc>
            </a:pP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2071" y="360619"/>
            <a:ext cx="17835929" cy="11260449"/>
          </a:xfrm>
          <a:prstGeom prst="rect">
            <a:avLst/>
          </a:prstGeom>
        </p:spPr>
        <p:txBody>
          <a:bodyPr anchor="t" rtlCol="false" tIns="0" lIns="0" bIns="0" rIns="0">
            <a:spAutoFit/>
          </a:bodyPr>
          <a:lstStyle/>
          <a:p>
            <a:pPr>
              <a:lnSpc>
                <a:spcPts val="4760"/>
              </a:lnSpc>
            </a:pPr>
            <a:r>
              <a:rPr lang="en-US" sz="3400">
                <a:solidFill>
                  <a:srgbClr val="F0ABC1"/>
                </a:solidFill>
                <a:latin typeface="Noto Serif Display Bold"/>
              </a:rPr>
              <a:t>Kết Luận: </a:t>
            </a:r>
          </a:p>
          <a:p>
            <a:pPr>
              <a:lnSpc>
                <a:spcPts val="4480"/>
              </a:lnSpc>
            </a:pPr>
            <a:r>
              <a:rPr lang="en-US" sz="3200">
                <a:solidFill>
                  <a:srgbClr val="31356E"/>
                </a:solidFill>
                <a:latin typeface="Noto Serif Display Bold"/>
              </a:rPr>
              <a:t>Trong quá trình nghiên cứu, chúng tôi đã so sánh hiệu suất của ba mô hình phân loại phổ biến: Decision Trees, Random Forest và XGBoost. Chúng tôi nhận thấy rằng điểm F1 là thước đo quan trọng nhất để đánh giá hiệu suất của các mô hình này. Kết quả của chúng tôi cho thấy mô hình XGBoost đã đạt được điểm F1 cao nhất, chỉ ra rằng nó là công cụ tốt nhất cho việc dự đoán đặt phòng khách sạn. XGBoost không chỉ có khả năng dự đoán chính xác mà còn có thể tối ưu hóa lợi ích từ việc quản lý phòng trống và tối ưu hóa doanh thu. Ngoài ra, mô hình Random Forest cũng đạt được hiệu suất tốt và có thể được xem xét là một lựa chọn phụ thuộc vào yêu cầu cụ thể của khách hàng và mục tiêu kinh doanh.</a:t>
            </a:r>
          </a:p>
          <a:p>
            <a:pPr>
              <a:lnSpc>
                <a:spcPts val="4480"/>
              </a:lnSpc>
            </a:pPr>
          </a:p>
          <a:p>
            <a:pPr>
              <a:lnSpc>
                <a:spcPts val="4480"/>
              </a:lnSpc>
            </a:pPr>
            <a:r>
              <a:rPr lang="en-US" sz="3200">
                <a:solidFill>
                  <a:srgbClr val="31356E"/>
                </a:solidFill>
                <a:latin typeface="Noto Serif Display Bold"/>
              </a:rPr>
              <a:t>Với những phát hiện này, chúng tôi đề xuất các khách sạn nên sử dụng mô hình XGBoost làm công cụ dự đoán chính cho việc quản lý đặt phòng. Đồng thời, cần tiếp tục theo dõi và tối ưu hóa các mô hình này để duy trì và cải thiện hiệu suất trong thời gian dài. Điều này sẽ giúp khách sạn tối ưu hóa lợi ích từ việc quản lý phòng trống, tăng cường sự hài lòng của khách hàng và đạt được sự cạnh tranh cao trong ngành du lịch đang phát triển.</a:t>
            </a:r>
          </a:p>
          <a:p>
            <a:pPr>
              <a:lnSpc>
                <a:spcPts val="4480"/>
              </a:lnSpc>
            </a:pPr>
          </a:p>
          <a:p>
            <a:pPr>
              <a:lnSpc>
                <a:spcPts val="4480"/>
              </a:lnSpc>
            </a:pPr>
          </a:p>
          <a:p>
            <a:pPr>
              <a:lnSpc>
                <a:spcPts val="448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361872" y="1867482"/>
            <a:ext cx="15564255" cy="8229600"/>
          </a:xfrm>
          <a:custGeom>
            <a:avLst/>
            <a:gdLst/>
            <a:ahLst/>
            <a:cxnLst/>
            <a:rect r="r" b="b" t="t" l="l"/>
            <a:pathLst>
              <a:path h="8229600" w="15564255">
                <a:moveTo>
                  <a:pt x="0" y="0"/>
                </a:moveTo>
                <a:lnTo>
                  <a:pt x="15564256" y="0"/>
                </a:lnTo>
                <a:lnTo>
                  <a:pt x="15564256" y="8229600"/>
                </a:lnTo>
                <a:lnTo>
                  <a:pt x="0" y="8229600"/>
                </a:lnTo>
                <a:lnTo>
                  <a:pt x="0" y="0"/>
                </a:lnTo>
                <a:close/>
              </a:path>
            </a:pathLst>
          </a:custGeom>
          <a:blipFill>
            <a:blip r:embed="rId2"/>
            <a:stretch>
              <a:fillRect l="0" t="0" r="0" b="0"/>
            </a:stretch>
          </a:blipFill>
        </p:spPr>
      </p:sp>
      <p:sp>
        <p:nvSpPr>
          <p:cNvPr name="TextBox 3" id="3"/>
          <p:cNvSpPr txBox="true"/>
          <p:nvPr/>
        </p:nvSpPr>
        <p:spPr>
          <a:xfrm rot="0">
            <a:off x="349914" y="-238125"/>
            <a:ext cx="16921827" cy="1805073"/>
          </a:xfrm>
          <a:prstGeom prst="rect">
            <a:avLst/>
          </a:prstGeom>
        </p:spPr>
        <p:txBody>
          <a:bodyPr anchor="t" rtlCol="false" tIns="0" lIns="0" bIns="0" rIns="0">
            <a:spAutoFit/>
          </a:bodyPr>
          <a:lstStyle/>
          <a:p>
            <a:pPr algn="ctr">
              <a:lnSpc>
                <a:spcPts val="14432"/>
              </a:lnSpc>
            </a:pPr>
            <a:r>
              <a:rPr lang="en-US" sz="10309">
                <a:solidFill>
                  <a:srgbClr val="000000"/>
                </a:solidFill>
                <a:latin typeface="Arimo Bold Italics"/>
              </a:rPr>
              <a:t>Cảm ơn vì đã lắng nghe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5722082" y="0"/>
            <a:ext cx="2565918" cy="2057400"/>
          </a:xfrm>
          <a:custGeom>
            <a:avLst/>
            <a:gdLst/>
            <a:ahLst/>
            <a:cxnLst/>
            <a:rect r="r" b="b" t="t" l="l"/>
            <a:pathLst>
              <a:path h="2057400" w="2565918">
                <a:moveTo>
                  <a:pt x="0" y="0"/>
                </a:moveTo>
                <a:lnTo>
                  <a:pt x="2565918" y="0"/>
                </a:lnTo>
                <a:lnTo>
                  <a:pt x="256591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3926" y="2261369"/>
            <a:ext cx="5151205" cy="6875864"/>
            <a:chOff x="0" y="0"/>
            <a:chExt cx="1356696" cy="1810927"/>
          </a:xfrm>
        </p:grpSpPr>
        <p:sp>
          <p:nvSpPr>
            <p:cNvPr name="Freeform 4" id="4"/>
            <p:cNvSpPr/>
            <p:nvPr/>
          </p:nvSpPr>
          <p:spPr>
            <a:xfrm flipH="false" flipV="false" rot="0">
              <a:off x="0" y="0"/>
              <a:ext cx="1356696" cy="1810927"/>
            </a:xfrm>
            <a:custGeom>
              <a:avLst/>
              <a:gdLst/>
              <a:ahLst/>
              <a:cxnLst/>
              <a:rect r="r" b="b" t="t" l="l"/>
              <a:pathLst>
                <a:path h="1810927" w="1356696">
                  <a:moveTo>
                    <a:pt x="0" y="0"/>
                  </a:moveTo>
                  <a:lnTo>
                    <a:pt x="1356696" y="0"/>
                  </a:lnTo>
                  <a:lnTo>
                    <a:pt x="1356696" y="1810927"/>
                  </a:lnTo>
                  <a:lnTo>
                    <a:pt x="0" y="1810927"/>
                  </a:lnTo>
                  <a:close/>
                </a:path>
              </a:pathLst>
            </a:custGeom>
            <a:solidFill>
              <a:srgbClr val="2B4B82"/>
            </a:solidFill>
          </p:spPr>
        </p:sp>
        <p:sp>
          <p:nvSpPr>
            <p:cNvPr name="TextBox 5" id="5"/>
            <p:cNvSpPr txBox="true"/>
            <p:nvPr/>
          </p:nvSpPr>
          <p:spPr>
            <a:xfrm>
              <a:off x="0" y="-47625"/>
              <a:ext cx="1356696" cy="1858552"/>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6645547" y="2261369"/>
            <a:ext cx="4996905" cy="6875864"/>
            <a:chOff x="0" y="0"/>
            <a:chExt cx="1316057" cy="1810927"/>
          </a:xfrm>
        </p:grpSpPr>
        <p:sp>
          <p:nvSpPr>
            <p:cNvPr name="Freeform 7" id="7"/>
            <p:cNvSpPr/>
            <p:nvPr/>
          </p:nvSpPr>
          <p:spPr>
            <a:xfrm flipH="false" flipV="false" rot="0">
              <a:off x="0" y="0"/>
              <a:ext cx="1316057" cy="1810927"/>
            </a:xfrm>
            <a:custGeom>
              <a:avLst/>
              <a:gdLst/>
              <a:ahLst/>
              <a:cxnLst/>
              <a:rect r="r" b="b" t="t" l="l"/>
              <a:pathLst>
                <a:path h="1810927" w="1316057">
                  <a:moveTo>
                    <a:pt x="0" y="0"/>
                  </a:moveTo>
                  <a:lnTo>
                    <a:pt x="1316057" y="0"/>
                  </a:lnTo>
                  <a:lnTo>
                    <a:pt x="1316057" y="1810927"/>
                  </a:lnTo>
                  <a:lnTo>
                    <a:pt x="0" y="1810927"/>
                  </a:lnTo>
                  <a:close/>
                </a:path>
              </a:pathLst>
            </a:custGeom>
            <a:solidFill>
              <a:srgbClr val="2B4B82"/>
            </a:solidFill>
          </p:spPr>
        </p:sp>
        <p:sp>
          <p:nvSpPr>
            <p:cNvPr name="TextBox 8" id="8"/>
            <p:cNvSpPr txBox="true"/>
            <p:nvPr/>
          </p:nvSpPr>
          <p:spPr>
            <a:xfrm>
              <a:off x="0" y="-47625"/>
              <a:ext cx="1316057" cy="1858552"/>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12556853" y="2261369"/>
            <a:ext cx="5082867" cy="6875864"/>
            <a:chOff x="0" y="0"/>
            <a:chExt cx="1338697" cy="1810927"/>
          </a:xfrm>
        </p:grpSpPr>
        <p:sp>
          <p:nvSpPr>
            <p:cNvPr name="Freeform 10" id="10"/>
            <p:cNvSpPr/>
            <p:nvPr/>
          </p:nvSpPr>
          <p:spPr>
            <a:xfrm flipH="false" flipV="false" rot="0">
              <a:off x="0" y="0"/>
              <a:ext cx="1338697" cy="1810927"/>
            </a:xfrm>
            <a:custGeom>
              <a:avLst/>
              <a:gdLst/>
              <a:ahLst/>
              <a:cxnLst/>
              <a:rect r="r" b="b" t="t" l="l"/>
              <a:pathLst>
                <a:path h="1810927" w="1338697">
                  <a:moveTo>
                    <a:pt x="0" y="0"/>
                  </a:moveTo>
                  <a:lnTo>
                    <a:pt x="1338697" y="0"/>
                  </a:lnTo>
                  <a:lnTo>
                    <a:pt x="1338697" y="1810927"/>
                  </a:lnTo>
                  <a:lnTo>
                    <a:pt x="0" y="1810927"/>
                  </a:lnTo>
                  <a:close/>
                </a:path>
              </a:pathLst>
            </a:custGeom>
            <a:solidFill>
              <a:srgbClr val="2B4B82"/>
            </a:solidFill>
          </p:spPr>
        </p:sp>
        <p:sp>
          <p:nvSpPr>
            <p:cNvPr name="TextBox 11" id="11"/>
            <p:cNvSpPr txBox="true"/>
            <p:nvPr/>
          </p:nvSpPr>
          <p:spPr>
            <a:xfrm>
              <a:off x="0" y="-47625"/>
              <a:ext cx="1338697" cy="1858552"/>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0" y="523875"/>
            <a:ext cx="12556853" cy="990600"/>
          </a:xfrm>
          <a:prstGeom prst="rect">
            <a:avLst/>
          </a:prstGeom>
        </p:spPr>
        <p:txBody>
          <a:bodyPr anchor="t" rtlCol="false" tIns="0" lIns="0" bIns="0" rIns="0">
            <a:spAutoFit/>
          </a:bodyPr>
          <a:lstStyle/>
          <a:p>
            <a:pPr>
              <a:lnSpc>
                <a:spcPts val="7680"/>
              </a:lnSpc>
            </a:pPr>
            <a:r>
              <a:rPr lang="en-US" sz="6400">
                <a:solidFill>
                  <a:srgbClr val="31356E"/>
                </a:solidFill>
                <a:latin typeface="Josefin Sans Bold"/>
              </a:rPr>
              <a:t>II. Các nghiên cứu liên quan</a:t>
            </a:r>
          </a:p>
        </p:txBody>
      </p:sp>
      <p:sp>
        <p:nvSpPr>
          <p:cNvPr name="TextBox 13" id="13"/>
          <p:cNvSpPr txBox="true"/>
          <p:nvPr/>
        </p:nvSpPr>
        <p:spPr>
          <a:xfrm rot="0">
            <a:off x="1028700" y="2875415"/>
            <a:ext cx="4437395" cy="5605905"/>
          </a:xfrm>
          <a:prstGeom prst="rect">
            <a:avLst/>
          </a:prstGeom>
        </p:spPr>
        <p:txBody>
          <a:bodyPr anchor="t" rtlCol="false" tIns="0" lIns="0" bIns="0" rIns="0">
            <a:spAutoFit/>
          </a:bodyPr>
          <a:lstStyle/>
          <a:p>
            <a:pPr algn="ctr">
              <a:lnSpc>
                <a:spcPts val="4438"/>
              </a:lnSpc>
            </a:pPr>
            <a:r>
              <a:rPr lang="en-US" sz="3170">
                <a:solidFill>
                  <a:srgbClr val="FEFEFE"/>
                </a:solidFill>
                <a:latin typeface="Noto Serif Display"/>
              </a:rPr>
              <a:t>1.Nghiên cứu “Hệ thống dự đoán giá vé máy bay và giá khách sạn sử dụng thuật toán học máy tổng hợp” của 4 tác giả Tejal Dimble, Nikita Pandey, Harshada Narkhede, Ruturaj More Students</a:t>
            </a:r>
          </a:p>
          <a:p>
            <a:pPr algn="ctr">
              <a:lnSpc>
                <a:spcPts val="4438"/>
              </a:lnSpc>
            </a:pPr>
          </a:p>
        </p:txBody>
      </p:sp>
      <p:sp>
        <p:nvSpPr>
          <p:cNvPr name="TextBox 14" id="14"/>
          <p:cNvSpPr txBox="true"/>
          <p:nvPr/>
        </p:nvSpPr>
        <p:spPr>
          <a:xfrm rot="0">
            <a:off x="7006419" y="2701426"/>
            <a:ext cx="4010110" cy="6435807"/>
          </a:xfrm>
          <a:prstGeom prst="rect">
            <a:avLst/>
          </a:prstGeom>
        </p:spPr>
        <p:txBody>
          <a:bodyPr anchor="t" rtlCol="false" tIns="0" lIns="0" bIns="0" rIns="0">
            <a:spAutoFit/>
          </a:bodyPr>
          <a:lstStyle/>
          <a:p>
            <a:pPr algn="ctr">
              <a:lnSpc>
                <a:spcPts val="4653"/>
              </a:lnSpc>
            </a:pPr>
            <a:r>
              <a:rPr lang="en-US" sz="3324">
                <a:solidFill>
                  <a:srgbClr val="FEFEFE"/>
                </a:solidFill>
                <a:latin typeface="Noto Serif Display"/>
              </a:rPr>
              <a:t>2.Nghiên cứu “So sánh và phân tích các mô hình học máy để dự đoán việc hủy đặt phòng khách sạn” của 4 tác giả Yiying Chen, Chuhan Ding, Hanjie Ye, Yuchen Zhou  </a:t>
            </a:r>
          </a:p>
          <a:p>
            <a:pPr algn="ctr">
              <a:lnSpc>
                <a:spcPts val="4653"/>
              </a:lnSpc>
            </a:pPr>
          </a:p>
        </p:txBody>
      </p:sp>
      <p:sp>
        <p:nvSpPr>
          <p:cNvPr name="TextBox 15" id="15"/>
          <p:cNvSpPr txBox="true"/>
          <p:nvPr/>
        </p:nvSpPr>
        <p:spPr>
          <a:xfrm rot="0">
            <a:off x="12832787" y="2418719"/>
            <a:ext cx="4423634" cy="6679096"/>
          </a:xfrm>
          <a:prstGeom prst="rect">
            <a:avLst/>
          </a:prstGeom>
        </p:spPr>
        <p:txBody>
          <a:bodyPr anchor="t" rtlCol="false" tIns="0" lIns="0" bIns="0" rIns="0">
            <a:spAutoFit/>
          </a:bodyPr>
          <a:lstStyle/>
          <a:p>
            <a:pPr algn="ctr">
              <a:lnSpc>
                <a:spcPts val="4424"/>
              </a:lnSpc>
            </a:pPr>
            <a:r>
              <a:rPr lang="en-US" sz="3160">
                <a:solidFill>
                  <a:srgbClr val="FEFEFE"/>
                </a:solidFill>
                <a:latin typeface="Noto Serif Display"/>
              </a:rPr>
              <a:t>3.Nghiên cứu “ Dự đoán lòng trung thành của khách hàng cho ngành khách sạn bằng phương pháp học máy” của 5 tác giả Iskandar Zul Putera Hamdan, Muhaini Othman, Yana Mazwin Mohmad Hassim, S. Marjudi, Munirah Mohd Yusof</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93321" y="1813329"/>
            <a:ext cx="7479801" cy="990600"/>
          </a:xfrm>
          <a:prstGeom prst="rect">
            <a:avLst/>
          </a:prstGeom>
        </p:spPr>
        <p:txBody>
          <a:bodyPr anchor="t" rtlCol="false" tIns="0" lIns="0" bIns="0" rIns="0">
            <a:spAutoFit/>
          </a:bodyPr>
          <a:lstStyle/>
          <a:p>
            <a:pPr>
              <a:lnSpc>
                <a:spcPts val="7680"/>
              </a:lnSpc>
            </a:pPr>
            <a:r>
              <a:rPr lang="en-US" sz="6400">
                <a:solidFill>
                  <a:srgbClr val="2B4B82"/>
                </a:solidFill>
                <a:latin typeface="Josefin Sans Bold"/>
              </a:rPr>
              <a:t>III. Phương pháp</a:t>
            </a:r>
          </a:p>
        </p:txBody>
      </p:sp>
      <p:sp>
        <p:nvSpPr>
          <p:cNvPr name="Freeform 3" id="3"/>
          <p:cNvSpPr/>
          <p:nvPr/>
        </p:nvSpPr>
        <p:spPr>
          <a:xfrm flipH="false" flipV="false" rot="0">
            <a:off x="0" y="-963412"/>
            <a:ext cx="4597438" cy="2842053"/>
          </a:xfrm>
          <a:custGeom>
            <a:avLst/>
            <a:gdLst/>
            <a:ahLst/>
            <a:cxnLst/>
            <a:rect r="r" b="b" t="t" l="l"/>
            <a:pathLst>
              <a:path h="2842053" w="4597438">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0551837" y="390596"/>
            <a:ext cx="2076668" cy="1276207"/>
          </a:xfrm>
          <a:custGeom>
            <a:avLst/>
            <a:gdLst/>
            <a:ahLst/>
            <a:cxnLst/>
            <a:rect r="r" b="b" t="t" l="l"/>
            <a:pathLst>
              <a:path h="1276207" w="2076668">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138681" y="-2447996"/>
            <a:ext cx="3837986" cy="4114800"/>
          </a:xfrm>
          <a:custGeom>
            <a:avLst/>
            <a:gdLst/>
            <a:ahLst/>
            <a:cxnLst/>
            <a:rect r="r" b="b" t="t" l="l"/>
            <a:pathLst>
              <a:path h="4114800" w="3837986">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994246" y="-3759204"/>
            <a:ext cx="5357753" cy="5591583"/>
          </a:xfrm>
          <a:custGeom>
            <a:avLst/>
            <a:gdLst/>
            <a:ahLst/>
            <a:cxnLst/>
            <a:rect r="r" b="b" t="t" l="l"/>
            <a:pathLst>
              <a:path h="5591583" w="535775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0" y="2708679"/>
            <a:ext cx="9997932" cy="883940"/>
          </a:xfrm>
          <a:prstGeom prst="rect">
            <a:avLst/>
          </a:prstGeom>
        </p:spPr>
        <p:txBody>
          <a:bodyPr anchor="t" rtlCol="false" tIns="0" lIns="0" bIns="0" rIns="0">
            <a:spAutoFit/>
          </a:bodyPr>
          <a:lstStyle/>
          <a:p>
            <a:pPr algn="ctr" marL="1104915" indent="-552457" lvl="1">
              <a:lnSpc>
                <a:spcPts val="7164"/>
              </a:lnSpc>
              <a:buAutoNum type="arabicPeriod" startAt="1"/>
            </a:pPr>
            <a:r>
              <a:rPr lang="en-US" sz="5117">
                <a:solidFill>
                  <a:srgbClr val="2B4B82"/>
                </a:solidFill>
                <a:latin typeface="DejaVu Serif Bold"/>
              </a:rPr>
              <a:t>Các kỹ thuật nền tảng</a:t>
            </a:r>
          </a:p>
        </p:txBody>
      </p:sp>
      <p:sp>
        <p:nvSpPr>
          <p:cNvPr name="TextBox 8" id="8"/>
          <p:cNvSpPr txBox="true"/>
          <p:nvPr/>
        </p:nvSpPr>
        <p:spPr>
          <a:xfrm rot="0">
            <a:off x="413741" y="4136904"/>
            <a:ext cx="17460519" cy="5802452"/>
          </a:xfrm>
          <a:prstGeom prst="rect">
            <a:avLst/>
          </a:prstGeom>
        </p:spPr>
        <p:txBody>
          <a:bodyPr anchor="t" rtlCol="false" tIns="0" lIns="0" bIns="0" rIns="0">
            <a:spAutoFit/>
          </a:bodyPr>
          <a:lstStyle/>
          <a:p>
            <a:pPr algn="just">
              <a:lnSpc>
                <a:spcPts val="5154"/>
              </a:lnSpc>
            </a:pPr>
            <a:r>
              <a:rPr lang="en-US" sz="3682">
                <a:solidFill>
                  <a:srgbClr val="2B4B82"/>
                </a:solidFill>
                <a:latin typeface="Noto Serif Display"/>
              </a:rPr>
              <a:t>Trong lĩnh vực phân tích đặt phòng khách sạn, các nền tảng kỹ thuật khác nhau đóng vai trò then chốt trong việc thu thập, xử lý và phân tích dữ liệu để rút ra những hiểu biết sâu sắc có thể hành động. Những nền tảng này bao gồm một loạt các công nghệ và công cụ được thiết kế để xử lý sự phức tạp của dữ liệu đặt phòng khách sạn và hỗ trợ các chủ khách sạn và các bên liên quan đưa ra quyết định sáng suốt. Dưới đây, chúng tôi đi sâu vào các nền tảng kỹ thuật quan trọng giúp phân tích đặt phòng khách sạn:</a:t>
            </a:r>
          </a:p>
          <a:p>
            <a:pPr algn="ctr">
              <a:lnSpc>
                <a:spcPts val="5154"/>
              </a:lnSpc>
            </a:pPr>
            <a:r>
              <a:rPr lang="en-US" sz="3682">
                <a:solidFill>
                  <a:srgbClr val="2B4B82"/>
                </a:solidFill>
                <a:latin typeface="Noto Serif Display"/>
              </a:rPr>
              <a:t> </a:t>
            </a:r>
          </a:p>
          <a:p>
            <a:pPr algn="ctr">
              <a:lnSpc>
                <a:spcPts val="515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282948"/>
            <a:ext cx="4597438" cy="2842053"/>
          </a:xfrm>
          <a:custGeom>
            <a:avLst/>
            <a:gdLst/>
            <a:ahLst/>
            <a:cxnLst/>
            <a:rect r="r" b="b" t="t" l="l"/>
            <a:pathLst>
              <a:path h="2842053" w="4597438">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51160" y="592278"/>
            <a:ext cx="15584822" cy="743900"/>
            <a:chOff x="0" y="0"/>
            <a:chExt cx="20779762" cy="991866"/>
          </a:xfrm>
        </p:grpSpPr>
        <p:sp>
          <p:nvSpPr>
            <p:cNvPr name="TextBox 4" id="4"/>
            <p:cNvSpPr txBox="true"/>
            <p:nvPr/>
          </p:nvSpPr>
          <p:spPr>
            <a:xfrm rot="0">
              <a:off x="0" y="-104775"/>
              <a:ext cx="894174" cy="1098523"/>
            </a:xfrm>
            <a:prstGeom prst="rect">
              <a:avLst/>
            </a:prstGeom>
          </p:spPr>
          <p:txBody>
            <a:bodyPr anchor="t" rtlCol="false" tIns="0" lIns="0" bIns="0" rIns="0">
              <a:spAutoFit/>
            </a:bodyPr>
            <a:lstStyle/>
            <a:p>
              <a:pPr algn="ctr">
                <a:lnSpc>
                  <a:spcPts val="6846"/>
                </a:lnSpc>
              </a:pPr>
              <a:r>
                <a:rPr lang="en-US" sz="4890" spc="836">
                  <a:solidFill>
                    <a:srgbClr val="2B4B82"/>
                  </a:solidFill>
                  <a:latin typeface="Josefin Sans Bold"/>
                </a:rPr>
                <a:t>1</a:t>
              </a:r>
            </a:p>
          </p:txBody>
        </p:sp>
        <p:sp>
          <p:nvSpPr>
            <p:cNvPr name="TextBox 5" id="5"/>
            <p:cNvSpPr txBox="true"/>
            <p:nvPr/>
          </p:nvSpPr>
          <p:spPr>
            <a:xfrm rot="0">
              <a:off x="5085540" y="-104775"/>
              <a:ext cx="894174" cy="1098523"/>
            </a:xfrm>
            <a:prstGeom prst="rect">
              <a:avLst/>
            </a:prstGeom>
          </p:spPr>
          <p:txBody>
            <a:bodyPr anchor="t" rtlCol="false" tIns="0" lIns="0" bIns="0" rIns="0">
              <a:spAutoFit/>
            </a:bodyPr>
            <a:lstStyle/>
            <a:p>
              <a:pPr algn="ctr">
                <a:lnSpc>
                  <a:spcPts val="6846"/>
                </a:lnSpc>
              </a:pPr>
              <a:r>
                <a:rPr lang="en-US" sz="4890" spc="836">
                  <a:solidFill>
                    <a:srgbClr val="2B4B82"/>
                  </a:solidFill>
                  <a:latin typeface="Josefin Sans Bold"/>
                </a:rPr>
                <a:t>2</a:t>
              </a:r>
            </a:p>
          </p:txBody>
        </p:sp>
        <p:sp>
          <p:nvSpPr>
            <p:cNvPr name="TextBox 6" id="6"/>
            <p:cNvSpPr txBox="true"/>
            <p:nvPr/>
          </p:nvSpPr>
          <p:spPr>
            <a:xfrm rot="0">
              <a:off x="9921917" y="-104775"/>
              <a:ext cx="894174" cy="1098523"/>
            </a:xfrm>
            <a:prstGeom prst="rect">
              <a:avLst/>
            </a:prstGeom>
          </p:spPr>
          <p:txBody>
            <a:bodyPr anchor="t" rtlCol="false" tIns="0" lIns="0" bIns="0" rIns="0">
              <a:spAutoFit/>
            </a:bodyPr>
            <a:lstStyle/>
            <a:p>
              <a:pPr algn="ctr">
                <a:lnSpc>
                  <a:spcPts val="6846"/>
                </a:lnSpc>
              </a:pPr>
              <a:r>
                <a:rPr lang="en-US" sz="4890" spc="836">
                  <a:solidFill>
                    <a:srgbClr val="2B4B82"/>
                  </a:solidFill>
                  <a:latin typeface="Josefin Sans Bold"/>
                </a:rPr>
                <a:t>3</a:t>
              </a:r>
            </a:p>
          </p:txBody>
        </p:sp>
        <p:sp>
          <p:nvSpPr>
            <p:cNvPr name="TextBox 7" id="7"/>
            <p:cNvSpPr txBox="true"/>
            <p:nvPr/>
          </p:nvSpPr>
          <p:spPr>
            <a:xfrm rot="0">
              <a:off x="15194737" y="-104775"/>
              <a:ext cx="894174" cy="1098523"/>
            </a:xfrm>
            <a:prstGeom prst="rect">
              <a:avLst/>
            </a:prstGeom>
          </p:spPr>
          <p:txBody>
            <a:bodyPr anchor="t" rtlCol="false" tIns="0" lIns="0" bIns="0" rIns="0">
              <a:spAutoFit/>
            </a:bodyPr>
            <a:lstStyle/>
            <a:p>
              <a:pPr algn="ctr">
                <a:lnSpc>
                  <a:spcPts val="6846"/>
                </a:lnSpc>
              </a:pPr>
              <a:r>
                <a:rPr lang="en-US" sz="4890" spc="836">
                  <a:solidFill>
                    <a:srgbClr val="2B4B82"/>
                  </a:solidFill>
                  <a:latin typeface="Josefin Sans Bold"/>
                </a:rPr>
                <a:t>4</a:t>
              </a:r>
            </a:p>
          </p:txBody>
        </p:sp>
        <p:sp>
          <p:nvSpPr>
            <p:cNvPr name="TextBox 8" id="8"/>
            <p:cNvSpPr txBox="true"/>
            <p:nvPr/>
          </p:nvSpPr>
          <p:spPr>
            <a:xfrm rot="0">
              <a:off x="19885588" y="-104775"/>
              <a:ext cx="894174" cy="1098523"/>
            </a:xfrm>
            <a:prstGeom prst="rect">
              <a:avLst/>
            </a:prstGeom>
          </p:spPr>
          <p:txBody>
            <a:bodyPr anchor="t" rtlCol="false" tIns="0" lIns="0" bIns="0" rIns="0">
              <a:spAutoFit/>
            </a:bodyPr>
            <a:lstStyle/>
            <a:p>
              <a:pPr algn="ctr">
                <a:lnSpc>
                  <a:spcPts val="6846"/>
                </a:lnSpc>
              </a:pPr>
              <a:r>
                <a:rPr lang="en-US" sz="4890" spc="836">
                  <a:solidFill>
                    <a:srgbClr val="2B4B82"/>
                  </a:solidFill>
                  <a:latin typeface="Josefin Sans Bold"/>
                </a:rPr>
                <a:t>5</a:t>
              </a:r>
            </a:p>
          </p:txBody>
        </p:sp>
        <p:sp>
          <p:nvSpPr>
            <p:cNvPr name="AutoShape 9" id="9"/>
            <p:cNvSpPr/>
            <p:nvPr/>
          </p:nvSpPr>
          <p:spPr>
            <a:xfrm rot="0">
              <a:off x="894174" y="439470"/>
              <a:ext cx="3922910" cy="0"/>
            </a:xfrm>
            <a:prstGeom prst="line">
              <a:avLst/>
            </a:prstGeom>
            <a:ln cap="flat" w="42347">
              <a:solidFill>
                <a:srgbClr val="2B4B82"/>
              </a:solidFill>
              <a:prstDash val="solid"/>
              <a:headEnd type="none" len="sm" w="sm"/>
              <a:tailEnd type="none" len="sm" w="sm"/>
            </a:ln>
          </p:spPr>
        </p:sp>
        <p:sp>
          <p:nvSpPr>
            <p:cNvPr name="AutoShape 10" id="10"/>
            <p:cNvSpPr/>
            <p:nvPr/>
          </p:nvSpPr>
          <p:spPr>
            <a:xfrm rot="0">
              <a:off x="5999007" y="425354"/>
              <a:ext cx="3922910" cy="0"/>
            </a:xfrm>
            <a:prstGeom prst="line">
              <a:avLst/>
            </a:prstGeom>
            <a:ln cap="flat" w="42347">
              <a:solidFill>
                <a:srgbClr val="2B4B82"/>
              </a:solidFill>
              <a:prstDash val="solid"/>
              <a:headEnd type="none" len="sm" w="sm"/>
              <a:tailEnd type="none" len="sm" w="sm"/>
            </a:ln>
          </p:spPr>
        </p:sp>
        <p:sp>
          <p:nvSpPr>
            <p:cNvPr name="AutoShape 11" id="11"/>
            <p:cNvSpPr/>
            <p:nvPr/>
          </p:nvSpPr>
          <p:spPr>
            <a:xfrm rot="0">
              <a:off x="11092951" y="425354"/>
              <a:ext cx="3922910" cy="0"/>
            </a:xfrm>
            <a:prstGeom prst="line">
              <a:avLst/>
            </a:prstGeom>
            <a:ln cap="flat" w="42347">
              <a:solidFill>
                <a:srgbClr val="2B4B82"/>
              </a:solidFill>
              <a:prstDash val="solid"/>
              <a:headEnd type="none" len="sm" w="sm"/>
              <a:tailEnd type="none" len="sm" w="sm"/>
            </a:ln>
          </p:spPr>
        </p:sp>
        <p:sp>
          <p:nvSpPr>
            <p:cNvPr name="AutoShape 12" id="12"/>
            <p:cNvSpPr/>
            <p:nvPr/>
          </p:nvSpPr>
          <p:spPr>
            <a:xfrm rot="0">
              <a:off x="15962678" y="425354"/>
              <a:ext cx="3922910" cy="0"/>
            </a:xfrm>
            <a:prstGeom prst="line">
              <a:avLst/>
            </a:prstGeom>
            <a:ln cap="flat" w="42347">
              <a:solidFill>
                <a:srgbClr val="2B4B82"/>
              </a:solidFill>
              <a:prstDash val="solid"/>
              <a:headEnd type="none" len="sm" w="sm"/>
              <a:tailEnd type="none" len="sm" w="sm"/>
            </a:ln>
          </p:spPr>
        </p:sp>
      </p:grpSp>
      <p:grpSp>
        <p:nvGrpSpPr>
          <p:cNvPr name="Group 13" id="13"/>
          <p:cNvGrpSpPr/>
          <p:nvPr/>
        </p:nvGrpSpPr>
        <p:grpSpPr>
          <a:xfrm rot="0">
            <a:off x="913456" y="5433026"/>
            <a:ext cx="15562108" cy="743900"/>
            <a:chOff x="0" y="0"/>
            <a:chExt cx="20749478" cy="991866"/>
          </a:xfrm>
        </p:grpSpPr>
        <p:sp>
          <p:nvSpPr>
            <p:cNvPr name="TextBox 14" id="14"/>
            <p:cNvSpPr txBox="true"/>
            <p:nvPr/>
          </p:nvSpPr>
          <p:spPr>
            <a:xfrm rot="0">
              <a:off x="0" y="-104775"/>
              <a:ext cx="892871" cy="1096641"/>
            </a:xfrm>
            <a:prstGeom prst="rect">
              <a:avLst/>
            </a:prstGeom>
          </p:spPr>
          <p:txBody>
            <a:bodyPr anchor="t" rtlCol="false" tIns="0" lIns="0" bIns="0" rIns="0">
              <a:spAutoFit/>
            </a:bodyPr>
            <a:lstStyle/>
            <a:p>
              <a:pPr algn="ctr">
                <a:lnSpc>
                  <a:spcPts val="6846"/>
                </a:lnSpc>
              </a:pPr>
              <a:r>
                <a:rPr lang="en-US" sz="4890" spc="836">
                  <a:solidFill>
                    <a:srgbClr val="2B4B82"/>
                  </a:solidFill>
                  <a:latin typeface="Josefin Sans Bold"/>
                </a:rPr>
                <a:t>6</a:t>
              </a:r>
            </a:p>
          </p:txBody>
        </p:sp>
        <p:sp>
          <p:nvSpPr>
            <p:cNvPr name="TextBox 15" id="15"/>
            <p:cNvSpPr txBox="true"/>
            <p:nvPr/>
          </p:nvSpPr>
          <p:spPr>
            <a:xfrm rot="0">
              <a:off x="5078128" y="-104775"/>
              <a:ext cx="892871" cy="1096641"/>
            </a:xfrm>
            <a:prstGeom prst="rect">
              <a:avLst/>
            </a:prstGeom>
          </p:spPr>
          <p:txBody>
            <a:bodyPr anchor="t" rtlCol="false" tIns="0" lIns="0" bIns="0" rIns="0">
              <a:spAutoFit/>
            </a:bodyPr>
            <a:lstStyle/>
            <a:p>
              <a:pPr algn="ctr">
                <a:lnSpc>
                  <a:spcPts val="6846"/>
                </a:lnSpc>
              </a:pPr>
              <a:r>
                <a:rPr lang="en-US" sz="4890" spc="836">
                  <a:solidFill>
                    <a:srgbClr val="2B4B82"/>
                  </a:solidFill>
                  <a:latin typeface="Josefin Sans Bold"/>
                </a:rPr>
                <a:t>7</a:t>
              </a:r>
            </a:p>
          </p:txBody>
        </p:sp>
        <p:sp>
          <p:nvSpPr>
            <p:cNvPr name="TextBox 16" id="16"/>
            <p:cNvSpPr txBox="true"/>
            <p:nvPr/>
          </p:nvSpPr>
          <p:spPr>
            <a:xfrm rot="0">
              <a:off x="9907457" y="-104775"/>
              <a:ext cx="892871" cy="1096641"/>
            </a:xfrm>
            <a:prstGeom prst="rect">
              <a:avLst/>
            </a:prstGeom>
          </p:spPr>
          <p:txBody>
            <a:bodyPr anchor="t" rtlCol="false" tIns="0" lIns="0" bIns="0" rIns="0">
              <a:spAutoFit/>
            </a:bodyPr>
            <a:lstStyle/>
            <a:p>
              <a:pPr algn="ctr">
                <a:lnSpc>
                  <a:spcPts val="6846"/>
                </a:lnSpc>
              </a:pPr>
              <a:r>
                <a:rPr lang="en-US" sz="4890" spc="836">
                  <a:solidFill>
                    <a:srgbClr val="2B4B82"/>
                  </a:solidFill>
                  <a:latin typeface="Josefin Sans Bold"/>
                </a:rPr>
                <a:t>8</a:t>
              </a:r>
            </a:p>
          </p:txBody>
        </p:sp>
        <p:sp>
          <p:nvSpPr>
            <p:cNvPr name="TextBox 17" id="17"/>
            <p:cNvSpPr txBox="true"/>
            <p:nvPr/>
          </p:nvSpPr>
          <p:spPr>
            <a:xfrm rot="0">
              <a:off x="15172592" y="-104775"/>
              <a:ext cx="892871" cy="1096641"/>
            </a:xfrm>
            <a:prstGeom prst="rect">
              <a:avLst/>
            </a:prstGeom>
          </p:spPr>
          <p:txBody>
            <a:bodyPr anchor="t" rtlCol="false" tIns="0" lIns="0" bIns="0" rIns="0">
              <a:spAutoFit/>
            </a:bodyPr>
            <a:lstStyle/>
            <a:p>
              <a:pPr algn="ctr">
                <a:lnSpc>
                  <a:spcPts val="6846"/>
                </a:lnSpc>
              </a:pPr>
              <a:r>
                <a:rPr lang="en-US" sz="4890" spc="836">
                  <a:solidFill>
                    <a:srgbClr val="2B4B82"/>
                  </a:solidFill>
                  <a:latin typeface="Josefin Sans Bold"/>
                </a:rPr>
                <a:t>9</a:t>
              </a:r>
            </a:p>
          </p:txBody>
        </p:sp>
        <p:sp>
          <p:nvSpPr>
            <p:cNvPr name="TextBox 18" id="18"/>
            <p:cNvSpPr txBox="true"/>
            <p:nvPr/>
          </p:nvSpPr>
          <p:spPr>
            <a:xfrm rot="0">
              <a:off x="19856607" y="-104775"/>
              <a:ext cx="892871" cy="1096641"/>
            </a:xfrm>
            <a:prstGeom prst="rect">
              <a:avLst/>
            </a:prstGeom>
          </p:spPr>
          <p:txBody>
            <a:bodyPr anchor="t" rtlCol="false" tIns="0" lIns="0" bIns="0" rIns="0">
              <a:spAutoFit/>
            </a:bodyPr>
            <a:lstStyle/>
            <a:p>
              <a:pPr algn="ctr">
                <a:lnSpc>
                  <a:spcPts val="6846"/>
                </a:lnSpc>
              </a:pPr>
            </a:p>
          </p:txBody>
        </p:sp>
        <p:sp>
          <p:nvSpPr>
            <p:cNvPr name="AutoShape 19" id="19"/>
            <p:cNvSpPr/>
            <p:nvPr/>
          </p:nvSpPr>
          <p:spPr>
            <a:xfrm>
              <a:off x="892871" y="460644"/>
              <a:ext cx="3917193" cy="0"/>
            </a:xfrm>
            <a:prstGeom prst="line">
              <a:avLst/>
            </a:prstGeom>
            <a:ln cap="flat" w="42347">
              <a:solidFill>
                <a:srgbClr val="2B4B82"/>
              </a:solidFill>
              <a:prstDash val="solid"/>
              <a:headEnd type="none" len="sm" w="sm"/>
              <a:tailEnd type="none" len="sm" w="sm"/>
            </a:ln>
          </p:spPr>
        </p:sp>
        <p:sp>
          <p:nvSpPr>
            <p:cNvPr name="AutoShape 20" id="20"/>
            <p:cNvSpPr/>
            <p:nvPr/>
          </p:nvSpPr>
          <p:spPr>
            <a:xfrm>
              <a:off x="5990264" y="460644"/>
              <a:ext cx="3917193" cy="0"/>
            </a:xfrm>
            <a:prstGeom prst="line">
              <a:avLst/>
            </a:prstGeom>
            <a:ln cap="flat" w="42347">
              <a:solidFill>
                <a:srgbClr val="2B4B82"/>
              </a:solidFill>
              <a:prstDash val="solid"/>
              <a:headEnd type="none" len="sm" w="sm"/>
              <a:tailEnd type="none" len="sm" w="sm"/>
            </a:ln>
          </p:spPr>
        </p:sp>
        <p:sp>
          <p:nvSpPr>
            <p:cNvPr name="AutoShape 21" id="21"/>
            <p:cNvSpPr/>
            <p:nvPr/>
          </p:nvSpPr>
          <p:spPr>
            <a:xfrm>
              <a:off x="11076785" y="460644"/>
              <a:ext cx="3917193" cy="0"/>
            </a:xfrm>
            <a:prstGeom prst="line">
              <a:avLst/>
            </a:prstGeom>
            <a:ln cap="flat" w="42347">
              <a:solidFill>
                <a:srgbClr val="2B4B82"/>
              </a:solidFill>
              <a:prstDash val="solid"/>
              <a:headEnd type="none" len="sm" w="sm"/>
              <a:tailEnd type="none" len="sm" w="sm"/>
            </a:ln>
          </p:spPr>
        </p:sp>
        <p:sp>
          <p:nvSpPr>
            <p:cNvPr name="AutoShape 22" id="22"/>
            <p:cNvSpPr/>
            <p:nvPr/>
          </p:nvSpPr>
          <p:spPr>
            <a:xfrm>
              <a:off x="15939414" y="460644"/>
              <a:ext cx="3917193" cy="0"/>
            </a:xfrm>
            <a:prstGeom prst="line">
              <a:avLst/>
            </a:prstGeom>
            <a:ln cap="flat" w="42347">
              <a:solidFill>
                <a:srgbClr val="2B4B82"/>
              </a:solidFill>
              <a:prstDash val="solid"/>
              <a:headEnd type="none" len="sm" w="sm"/>
              <a:tailEnd type="none" len="sm" w="sm"/>
            </a:ln>
          </p:spPr>
        </p:sp>
      </p:grpSp>
      <p:sp>
        <p:nvSpPr>
          <p:cNvPr name="Freeform 23" id="23"/>
          <p:cNvSpPr/>
          <p:nvPr/>
        </p:nvSpPr>
        <p:spPr>
          <a:xfrm flipH="false" flipV="false" rot="0">
            <a:off x="13478775" y="7838501"/>
            <a:ext cx="1894295" cy="4252500"/>
          </a:xfrm>
          <a:custGeom>
            <a:avLst/>
            <a:gdLst/>
            <a:ahLst/>
            <a:cxnLst/>
            <a:rect r="r" b="b" t="t" l="l"/>
            <a:pathLst>
              <a:path h="4252500" w="1894295">
                <a:moveTo>
                  <a:pt x="0" y="0"/>
                </a:moveTo>
                <a:lnTo>
                  <a:pt x="1894295" y="0"/>
                </a:lnTo>
                <a:lnTo>
                  <a:pt x="1894295" y="4252499"/>
                </a:lnTo>
                <a:lnTo>
                  <a:pt x="0" y="4252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6160348" y="-1097548"/>
            <a:ext cx="3089841" cy="4114800"/>
          </a:xfrm>
          <a:custGeom>
            <a:avLst/>
            <a:gdLst/>
            <a:ahLst/>
            <a:cxnLst/>
            <a:rect r="r" b="b" t="t" l="l"/>
            <a:pathLst>
              <a:path h="4114800" w="3089841">
                <a:moveTo>
                  <a:pt x="0" y="0"/>
                </a:moveTo>
                <a:lnTo>
                  <a:pt x="3089841" y="0"/>
                </a:lnTo>
                <a:lnTo>
                  <a:pt x="308984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0" y="8573286"/>
            <a:ext cx="5899355" cy="4114800"/>
          </a:xfrm>
          <a:custGeom>
            <a:avLst/>
            <a:gdLst/>
            <a:ahLst/>
            <a:cxnLst/>
            <a:rect r="r" b="b" t="t" l="l"/>
            <a:pathLst>
              <a:path h="4114800" w="5899355">
                <a:moveTo>
                  <a:pt x="0" y="0"/>
                </a:moveTo>
                <a:lnTo>
                  <a:pt x="5899355" y="0"/>
                </a:lnTo>
                <a:lnTo>
                  <a:pt x="589935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4372835" y="1418105"/>
            <a:ext cx="2401669" cy="2758440"/>
          </a:xfrm>
          <a:prstGeom prst="rect">
            <a:avLst/>
          </a:prstGeom>
        </p:spPr>
        <p:txBody>
          <a:bodyPr anchor="t" rtlCol="false" tIns="0" lIns="0" bIns="0" rIns="0">
            <a:spAutoFit/>
          </a:bodyPr>
          <a:lstStyle/>
          <a:p>
            <a:pPr algn="ctr">
              <a:lnSpc>
                <a:spcPts val="4409"/>
              </a:lnSpc>
            </a:pPr>
            <a:r>
              <a:rPr lang="en-US" sz="3150" spc="538">
                <a:solidFill>
                  <a:srgbClr val="2B4B82"/>
                </a:solidFill>
                <a:latin typeface="Josefin Sans Bold"/>
              </a:rPr>
              <a:t>ĐẠI LÝ DU LỊCH TRỰC TUYẾN (OTA)</a:t>
            </a:r>
          </a:p>
        </p:txBody>
      </p:sp>
      <p:sp>
        <p:nvSpPr>
          <p:cNvPr name="TextBox 27" id="27"/>
          <p:cNvSpPr txBox="true"/>
          <p:nvPr/>
        </p:nvSpPr>
        <p:spPr>
          <a:xfrm rot="0">
            <a:off x="274597" y="1418009"/>
            <a:ext cx="2831237" cy="2758536"/>
          </a:xfrm>
          <a:prstGeom prst="rect">
            <a:avLst/>
          </a:prstGeom>
        </p:spPr>
        <p:txBody>
          <a:bodyPr anchor="t" rtlCol="false" tIns="0" lIns="0" bIns="0" rIns="0">
            <a:spAutoFit/>
          </a:bodyPr>
          <a:lstStyle/>
          <a:p>
            <a:pPr algn="ctr">
              <a:lnSpc>
                <a:spcPts val="4404"/>
              </a:lnSpc>
            </a:pPr>
            <a:r>
              <a:rPr lang="en-US" sz="3146" spc="538">
                <a:solidFill>
                  <a:srgbClr val="2B4B82"/>
                </a:solidFill>
                <a:latin typeface="Josefin Sans Bold"/>
              </a:rPr>
              <a:t>HỆ THỐNG QUẢN LÍ TÀI SẢN KHÁCH SẠN(PMS)</a:t>
            </a:r>
          </a:p>
        </p:txBody>
      </p:sp>
      <p:sp>
        <p:nvSpPr>
          <p:cNvPr name="TextBox 28" id="28"/>
          <p:cNvSpPr txBox="true"/>
          <p:nvPr/>
        </p:nvSpPr>
        <p:spPr>
          <a:xfrm rot="0">
            <a:off x="7813867" y="1279028"/>
            <a:ext cx="2459408" cy="3419298"/>
          </a:xfrm>
          <a:prstGeom prst="rect">
            <a:avLst/>
          </a:prstGeom>
        </p:spPr>
        <p:txBody>
          <a:bodyPr anchor="t" rtlCol="false" tIns="0" lIns="0" bIns="0" rIns="0">
            <a:spAutoFit/>
          </a:bodyPr>
          <a:lstStyle/>
          <a:p>
            <a:pPr algn="ctr">
              <a:lnSpc>
                <a:spcPts val="3919"/>
              </a:lnSpc>
            </a:pPr>
            <a:r>
              <a:rPr lang="en-US" sz="2799" spc="478">
                <a:solidFill>
                  <a:srgbClr val="2B4B82"/>
                </a:solidFill>
                <a:latin typeface="Josefin Sans Bold"/>
              </a:rPr>
              <a:t>HỆ THỐNG QUẢN LÝ QUAN HỆ KHÁCH HÀNG (CRM)</a:t>
            </a:r>
          </a:p>
        </p:txBody>
      </p:sp>
      <p:sp>
        <p:nvSpPr>
          <p:cNvPr name="TextBox 29" id="29"/>
          <p:cNvSpPr txBox="true"/>
          <p:nvPr/>
        </p:nvSpPr>
        <p:spPr>
          <a:xfrm rot="0">
            <a:off x="11540100" y="1418009"/>
            <a:ext cx="3270971" cy="2205990"/>
          </a:xfrm>
          <a:prstGeom prst="rect">
            <a:avLst/>
          </a:prstGeom>
        </p:spPr>
        <p:txBody>
          <a:bodyPr anchor="t" rtlCol="false" tIns="0" lIns="0" bIns="0" rIns="0">
            <a:spAutoFit/>
          </a:bodyPr>
          <a:lstStyle/>
          <a:p>
            <a:pPr algn="ctr">
              <a:lnSpc>
                <a:spcPts val="4409"/>
              </a:lnSpc>
            </a:pPr>
            <a:r>
              <a:rPr lang="en-US" sz="3150" spc="538">
                <a:solidFill>
                  <a:srgbClr val="2B4B82"/>
                </a:solidFill>
                <a:latin typeface="Josefin Sans Bold"/>
              </a:rPr>
              <a:t>HỆ THỐNG QUẢN LÝ DỮ LIỆU (DMS)</a:t>
            </a:r>
          </a:p>
        </p:txBody>
      </p:sp>
      <p:sp>
        <p:nvSpPr>
          <p:cNvPr name="TextBox 30" id="30"/>
          <p:cNvSpPr txBox="true"/>
          <p:nvPr/>
        </p:nvSpPr>
        <p:spPr>
          <a:xfrm rot="0">
            <a:off x="15245860" y="1418009"/>
            <a:ext cx="2459408" cy="3310890"/>
          </a:xfrm>
          <a:prstGeom prst="rect">
            <a:avLst/>
          </a:prstGeom>
        </p:spPr>
        <p:txBody>
          <a:bodyPr anchor="t" rtlCol="false" tIns="0" lIns="0" bIns="0" rIns="0">
            <a:spAutoFit/>
          </a:bodyPr>
          <a:lstStyle/>
          <a:p>
            <a:pPr algn="ctr">
              <a:lnSpc>
                <a:spcPts val="4409"/>
              </a:lnSpc>
            </a:pPr>
            <a:r>
              <a:rPr lang="en-US" sz="3150" spc="538">
                <a:solidFill>
                  <a:srgbClr val="2B4B82"/>
                </a:solidFill>
                <a:latin typeface="Josefin Sans Bold"/>
              </a:rPr>
              <a:t>HỆ THỐNG LƯU TRỮ DỮ LIỆU PHÂN TÁN</a:t>
            </a:r>
          </a:p>
        </p:txBody>
      </p:sp>
      <p:sp>
        <p:nvSpPr>
          <p:cNvPr name="TextBox 31" id="31"/>
          <p:cNvSpPr txBox="true"/>
          <p:nvPr/>
        </p:nvSpPr>
        <p:spPr>
          <a:xfrm rot="0">
            <a:off x="4372659" y="6499860"/>
            <a:ext cx="2401669" cy="2758440"/>
          </a:xfrm>
          <a:prstGeom prst="rect">
            <a:avLst/>
          </a:prstGeom>
        </p:spPr>
        <p:txBody>
          <a:bodyPr anchor="t" rtlCol="false" tIns="0" lIns="0" bIns="0" rIns="0">
            <a:spAutoFit/>
          </a:bodyPr>
          <a:lstStyle/>
          <a:p>
            <a:pPr algn="ctr">
              <a:lnSpc>
                <a:spcPts val="4409"/>
              </a:lnSpc>
            </a:pPr>
            <a:r>
              <a:rPr lang="en-US" sz="3150" spc="538">
                <a:solidFill>
                  <a:srgbClr val="2B4B82"/>
                </a:solidFill>
                <a:latin typeface="Josefin Sans Bold"/>
              </a:rPr>
              <a:t>KỸ THUẬT HỌC MÁY VÀ HỌC SÂU</a:t>
            </a:r>
          </a:p>
        </p:txBody>
      </p:sp>
      <p:sp>
        <p:nvSpPr>
          <p:cNvPr name="TextBox 32" id="32"/>
          <p:cNvSpPr txBox="true"/>
          <p:nvPr/>
        </p:nvSpPr>
        <p:spPr>
          <a:xfrm rot="0">
            <a:off x="274597" y="6499764"/>
            <a:ext cx="2831237" cy="2758536"/>
          </a:xfrm>
          <a:prstGeom prst="rect">
            <a:avLst/>
          </a:prstGeom>
        </p:spPr>
        <p:txBody>
          <a:bodyPr anchor="t" rtlCol="false" tIns="0" lIns="0" bIns="0" rIns="0">
            <a:spAutoFit/>
          </a:bodyPr>
          <a:lstStyle/>
          <a:p>
            <a:pPr algn="ctr">
              <a:lnSpc>
                <a:spcPts val="4404"/>
              </a:lnSpc>
            </a:pPr>
            <a:r>
              <a:rPr lang="en-US" sz="3146" spc="538">
                <a:solidFill>
                  <a:srgbClr val="2B4B82"/>
                </a:solidFill>
                <a:latin typeface="Josefin Sans Bold"/>
              </a:rPr>
              <a:t>CÔNG CỤ XỬ LÝ VÀ PHÂN TÍCH DỮ LIỆU</a:t>
            </a:r>
          </a:p>
        </p:txBody>
      </p:sp>
      <p:sp>
        <p:nvSpPr>
          <p:cNvPr name="TextBox 33" id="33"/>
          <p:cNvSpPr txBox="true"/>
          <p:nvPr/>
        </p:nvSpPr>
        <p:spPr>
          <a:xfrm rot="0">
            <a:off x="7927422" y="6499860"/>
            <a:ext cx="2459408" cy="2758440"/>
          </a:xfrm>
          <a:prstGeom prst="rect">
            <a:avLst/>
          </a:prstGeom>
        </p:spPr>
        <p:txBody>
          <a:bodyPr anchor="t" rtlCol="false" tIns="0" lIns="0" bIns="0" rIns="0">
            <a:spAutoFit/>
          </a:bodyPr>
          <a:lstStyle/>
          <a:p>
            <a:pPr algn="ctr">
              <a:lnSpc>
                <a:spcPts val="4409"/>
              </a:lnSpc>
            </a:pPr>
            <a:r>
              <a:rPr lang="en-US" sz="3150" spc="538">
                <a:solidFill>
                  <a:srgbClr val="2B4B82"/>
                </a:solidFill>
                <a:latin typeface="Josefin Sans Bold"/>
              </a:rPr>
              <a:t>XỬ LÝ NGÔN NGỮ TỰ NHIÊN (NLP)</a:t>
            </a:r>
          </a:p>
        </p:txBody>
      </p:sp>
      <p:sp>
        <p:nvSpPr>
          <p:cNvPr name="TextBox 34" id="34"/>
          <p:cNvSpPr txBox="true"/>
          <p:nvPr/>
        </p:nvSpPr>
        <p:spPr>
          <a:xfrm rot="0">
            <a:off x="11244464" y="6421181"/>
            <a:ext cx="3270971" cy="1653540"/>
          </a:xfrm>
          <a:prstGeom prst="rect">
            <a:avLst/>
          </a:prstGeom>
        </p:spPr>
        <p:txBody>
          <a:bodyPr anchor="t" rtlCol="false" tIns="0" lIns="0" bIns="0" rIns="0">
            <a:spAutoFit/>
          </a:bodyPr>
          <a:lstStyle/>
          <a:p>
            <a:pPr algn="ctr">
              <a:lnSpc>
                <a:spcPts val="4409"/>
              </a:lnSpc>
            </a:pPr>
            <a:r>
              <a:rPr lang="en-US" sz="3150" spc="538">
                <a:solidFill>
                  <a:srgbClr val="2B4B82"/>
                </a:solidFill>
                <a:latin typeface="Josefin Sans Bold"/>
              </a:rPr>
              <a:t>HỆ THỐNG KHUYẾN NGHỊ</a:t>
            </a:r>
          </a:p>
        </p:txBody>
      </p:sp>
      <p:sp>
        <p:nvSpPr>
          <p:cNvPr name="TextBox 35" id="35"/>
          <p:cNvSpPr txBox="true"/>
          <p:nvPr/>
        </p:nvSpPr>
        <p:spPr>
          <a:xfrm rot="0">
            <a:off x="15373070" y="6421181"/>
            <a:ext cx="2459408" cy="2758440"/>
          </a:xfrm>
          <a:prstGeom prst="rect">
            <a:avLst/>
          </a:prstGeom>
        </p:spPr>
        <p:txBody>
          <a:bodyPr anchor="t" rtlCol="false" tIns="0" lIns="0" bIns="0" rIns="0">
            <a:spAutoFit/>
          </a:bodyPr>
          <a:lstStyle/>
          <a:p>
            <a:pPr algn="ctr">
              <a:lnSpc>
                <a:spcPts val="4409"/>
              </a:lnSpc>
            </a:pPr>
            <a:r>
              <a:rPr lang="en-US" sz="3150" spc="538">
                <a:solidFill>
                  <a:srgbClr val="2B4B82"/>
                </a:solidFill>
                <a:latin typeface="Josefin Sans Bold"/>
              </a:rPr>
              <a:t>CÔNG CỤ TRỰC QUAN HÓA DỮ LIỆU</a:t>
            </a:r>
          </a:p>
        </p:txBody>
      </p:sp>
      <p:sp>
        <p:nvSpPr>
          <p:cNvPr name="TextBox 36" id="36"/>
          <p:cNvSpPr txBox="true"/>
          <p:nvPr/>
        </p:nvSpPr>
        <p:spPr>
          <a:xfrm rot="0">
            <a:off x="14912348" y="5318726"/>
            <a:ext cx="3380853" cy="840106"/>
          </a:xfrm>
          <a:prstGeom prst="rect">
            <a:avLst/>
          </a:prstGeom>
        </p:spPr>
        <p:txBody>
          <a:bodyPr anchor="t" rtlCol="false" tIns="0" lIns="0" bIns="0" rIns="0">
            <a:spAutoFit/>
          </a:bodyPr>
          <a:lstStyle/>
          <a:p>
            <a:pPr algn="ctr">
              <a:lnSpc>
                <a:spcPts val="6719"/>
              </a:lnSpc>
            </a:pPr>
            <a:r>
              <a:rPr lang="en-US" sz="4799">
                <a:solidFill>
                  <a:srgbClr val="2B4B82"/>
                </a:solidFill>
                <a:latin typeface="Josefin Sans Bold"/>
              </a:rPr>
              <a:t>10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887337" y="7535636"/>
            <a:ext cx="6357135" cy="4114800"/>
          </a:xfrm>
          <a:custGeom>
            <a:avLst/>
            <a:gdLst/>
            <a:ahLst/>
            <a:cxnLst/>
            <a:rect r="r" b="b" t="t" l="l"/>
            <a:pathLst>
              <a:path h="4114800" w="6357135">
                <a:moveTo>
                  <a:pt x="0" y="0"/>
                </a:moveTo>
                <a:lnTo>
                  <a:pt x="6357135" y="0"/>
                </a:lnTo>
                <a:lnTo>
                  <a:pt x="63571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6134" y="3941419"/>
            <a:ext cx="17511866" cy="6381750"/>
          </a:xfrm>
          <a:prstGeom prst="rect">
            <a:avLst/>
          </a:prstGeom>
        </p:spPr>
        <p:txBody>
          <a:bodyPr anchor="t" rtlCol="false" tIns="0" lIns="0" bIns="0" rIns="0">
            <a:spAutoFit/>
          </a:bodyPr>
          <a:lstStyle/>
          <a:p>
            <a:pPr>
              <a:lnSpc>
                <a:spcPts val="4200"/>
              </a:lnSpc>
            </a:pPr>
            <a:r>
              <a:rPr lang="en-US" sz="3000">
                <a:solidFill>
                  <a:srgbClr val="FFFFFF"/>
                </a:solidFill>
                <a:latin typeface="Noto Serif Display"/>
              </a:rPr>
              <a:t>Trong phần này, chúng em đề xuất sử dụng thuật toán Decision Tree để dự đoán mô hình đặt phòng khách sạn. Decision Tree cung cấp một cách tiếp cận trực quan để hiểu các mẫu dữ liệu, khiến chúng phù hợp để phân tích các quy trình ra quyết định phức tạp như đặt phòng khách sạn.</a:t>
            </a:r>
          </a:p>
          <a:p>
            <a:pPr>
              <a:lnSpc>
                <a:spcPts val="4200"/>
              </a:lnSpc>
            </a:pPr>
            <a:r>
              <a:rPr lang="en-US" sz="3000">
                <a:solidFill>
                  <a:srgbClr val="FFFFFF"/>
                </a:solidFill>
                <a:latin typeface="Noto Serif Display"/>
              </a:rPr>
              <a:t> </a:t>
            </a:r>
          </a:p>
          <a:p>
            <a:pPr>
              <a:lnSpc>
                <a:spcPts val="4200"/>
              </a:lnSpc>
            </a:pPr>
          </a:p>
          <a:p>
            <a:pPr>
              <a:lnSpc>
                <a:spcPts val="4200"/>
              </a:lnSpc>
            </a:pPr>
          </a:p>
          <a:p>
            <a:pPr>
              <a:lnSpc>
                <a:spcPts val="4200"/>
              </a:lnSpc>
            </a:pPr>
            <a:r>
              <a:rPr lang="en-US" sz="3000">
                <a:solidFill>
                  <a:srgbClr val="FFFFFF"/>
                </a:solidFill>
                <a:latin typeface="Noto Serif Display"/>
              </a:rPr>
              <a:t>Bằng cách sử dụng thuật toán Decision Tree để phân tích đặt phòng khách sạn, chúng em dự đoán sẽ xác định được các yếu tố chính ảnh hưởng đến việc hủy và không hủy đặt phòng. Mô hình Decision Tree sẽ cung cấp thông tin chuyên sâu về hành vi của khách hàng, giúp ban quản lý khách sạn tối ưu hóa chiến lược đặt phòng và giảm thiểu tình trạng hủy đặt phòng.</a:t>
            </a:r>
          </a:p>
          <a:p>
            <a:pPr>
              <a:lnSpc>
                <a:spcPts val="4200"/>
              </a:lnSpc>
            </a:pPr>
          </a:p>
        </p:txBody>
      </p:sp>
      <p:sp>
        <p:nvSpPr>
          <p:cNvPr name="Freeform 4" id="4"/>
          <p:cNvSpPr/>
          <p:nvPr/>
        </p:nvSpPr>
        <p:spPr>
          <a:xfrm flipH="false" flipV="false" rot="0">
            <a:off x="15680246" y="-522446"/>
            <a:ext cx="3158109" cy="4114800"/>
          </a:xfrm>
          <a:custGeom>
            <a:avLst/>
            <a:gdLst/>
            <a:ahLst/>
            <a:cxnLst/>
            <a:rect r="r" b="b" t="t" l="l"/>
            <a:pathLst>
              <a:path h="4114800" w="3158109">
                <a:moveTo>
                  <a:pt x="0" y="0"/>
                </a:moveTo>
                <a:lnTo>
                  <a:pt x="3158109" y="0"/>
                </a:lnTo>
                <a:lnTo>
                  <a:pt x="31581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10011" y="608171"/>
            <a:ext cx="10634323" cy="926783"/>
          </a:xfrm>
          <a:prstGeom prst="rect">
            <a:avLst/>
          </a:prstGeom>
        </p:spPr>
        <p:txBody>
          <a:bodyPr anchor="t" rtlCol="false" tIns="0" lIns="0" bIns="0" rIns="0">
            <a:spAutoFit/>
          </a:bodyPr>
          <a:lstStyle/>
          <a:p>
            <a:pPr>
              <a:lnSpc>
                <a:spcPts val="6982"/>
              </a:lnSpc>
            </a:pPr>
            <a:r>
              <a:rPr lang="en-US" sz="6650">
                <a:solidFill>
                  <a:srgbClr val="F7B4A7"/>
                </a:solidFill>
                <a:latin typeface="Josefin Sans Bold"/>
              </a:rPr>
              <a:t>2. Đề xuất phương pháp</a:t>
            </a:r>
          </a:p>
        </p:txBody>
      </p:sp>
      <p:sp>
        <p:nvSpPr>
          <p:cNvPr name="TextBox 6" id="6"/>
          <p:cNvSpPr txBox="true"/>
          <p:nvPr/>
        </p:nvSpPr>
        <p:spPr>
          <a:xfrm rot="0">
            <a:off x="0" y="1487329"/>
            <a:ext cx="18288000" cy="2262504"/>
          </a:xfrm>
          <a:prstGeom prst="rect">
            <a:avLst/>
          </a:prstGeom>
        </p:spPr>
        <p:txBody>
          <a:bodyPr anchor="t" rtlCol="false" tIns="0" lIns="0" bIns="0" rIns="0">
            <a:spAutoFit/>
          </a:bodyPr>
          <a:lstStyle/>
          <a:p>
            <a:pPr algn="ctr">
              <a:lnSpc>
                <a:spcPts val="6020"/>
              </a:lnSpc>
            </a:pPr>
            <a:r>
              <a:rPr lang="en-US" sz="4300">
                <a:solidFill>
                  <a:srgbClr val="EFEFEF"/>
                </a:solidFill>
                <a:latin typeface="DejaVu Serif Bold"/>
              </a:rPr>
              <a:t>a. Xây dựng mô hình Decision Tree để phân tích </a:t>
            </a:r>
          </a:p>
          <a:p>
            <a:pPr algn="ctr">
              <a:lnSpc>
                <a:spcPts val="6020"/>
              </a:lnSpc>
            </a:pPr>
            <a:r>
              <a:rPr lang="en-US" sz="4300">
                <a:solidFill>
                  <a:srgbClr val="EFEFEF"/>
                </a:solidFill>
                <a:latin typeface="DejaVu Serif Bold"/>
              </a:rPr>
              <a:t>đặt phòng khách sạn</a:t>
            </a:r>
          </a:p>
          <a:p>
            <a:pPr algn="ctr">
              <a:lnSpc>
                <a:spcPts val="6020"/>
              </a:lnSpc>
            </a:pPr>
          </a:p>
        </p:txBody>
      </p:sp>
      <p:sp>
        <p:nvSpPr>
          <p:cNvPr name="TextBox 7" id="7"/>
          <p:cNvSpPr txBox="true"/>
          <p:nvPr/>
        </p:nvSpPr>
        <p:spPr>
          <a:xfrm rot="0">
            <a:off x="310011" y="3060859"/>
            <a:ext cx="4159787" cy="688974"/>
          </a:xfrm>
          <a:prstGeom prst="rect">
            <a:avLst/>
          </a:prstGeom>
        </p:spPr>
        <p:txBody>
          <a:bodyPr anchor="t" rtlCol="false" tIns="0" lIns="0" bIns="0" rIns="0">
            <a:spAutoFit/>
          </a:bodyPr>
          <a:lstStyle/>
          <a:p>
            <a:pPr algn="ctr">
              <a:lnSpc>
                <a:spcPts val="5600"/>
              </a:lnSpc>
            </a:pPr>
            <a:r>
              <a:rPr lang="en-US" sz="4000">
                <a:solidFill>
                  <a:srgbClr val="94DDDE"/>
                </a:solidFill>
                <a:latin typeface="DejaVu Serif Bold"/>
              </a:rPr>
              <a:t>Giới thiệu:</a:t>
            </a:r>
          </a:p>
        </p:txBody>
      </p:sp>
      <p:sp>
        <p:nvSpPr>
          <p:cNvPr name="TextBox 8" id="8"/>
          <p:cNvSpPr txBox="true"/>
          <p:nvPr/>
        </p:nvSpPr>
        <p:spPr>
          <a:xfrm rot="0">
            <a:off x="776134" y="6481418"/>
            <a:ext cx="4826958" cy="679450"/>
          </a:xfrm>
          <a:prstGeom prst="rect">
            <a:avLst/>
          </a:prstGeom>
        </p:spPr>
        <p:txBody>
          <a:bodyPr anchor="t" rtlCol="false" tIns="0" lIns="0" bIns="0" rIns="0">
            <a:spAutoFit/>
          </a:bodyPr>
          <a:lstStyle/>
          <a:p>
            <a:pPr algn="ctr">
              <a:lnSpc>
                <a:spcPts val="5599"/>
              </a:lnSpc>
            </a:pPr>
            <a:r>
              <a:rPr lang="en-US" sz="3999">
                <a:solidFill>
                  <a:srgbClr val="94DDDE"/>
                </a:solidFill>
                <a:latin typeface="DejaVu Serif Bold"/>
              </a:rPr>
              <a:t>Kết quả dự kiến: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480616" y="6332061"/>
            <a:ext cx="4826958" cy="679450"/>
          </a:xfrm>
          <a:prstGeom prst="rect">
            <a:avLst/>
          </a:prstGeom>
        </p:spPr>
        <p:txBody>
          <a:bodyPr anchor="t" rtlCol="false" tIns="0" lIns="0" bIns="0" rIns="0">
            <a:spAutoFit/>
          </a:bodyPr>
          <a:lstStyle/>
          <a:p>
            <a:pPr algn="ctr">
              <a:lnSpc>
                <a:spcPts val="5599"/>
              </a:lnSpc>
            </a:pPr>
            <a:r>
              <a:rPr lang="en-US" sz="3999">
                <a:solidFill>
                  <a:srgbClr val="94DDDE"/>
                </a:solidFill>
                <a:latin typeface="DejaVu Serif Bold"/>
              </a:rPr>
              <a:t>Kết quả dự kiến:</a:t>
            </a:r>
          </a:p>
        </p:txBody>
      </p:sp>
      <p:sp>
        <p:nvSpPr>
          <p:cNvPr name="Freeform 3" id="3"/>
          <p:cNvSpPr/>
          <p:nvPr/>
        </p:nvSpPr>
        <p:spPr>
          <a:xfrm flipH="false" flipV="false" rot="0">
            <a:off x="14528102" y="2293461"/>
            <a:ext cx="3759898" cy="4114800"/>
          </a:xfrm>
          <a:custGeom>
            <a:avLst/>
            <a:gdLst/>
            <a:ahLst/>
            <a:cxnLst/>
            <a:rect r="r" b="b" t="t" l="l"/>
            <a:pathLst>
              <a:path h="4114800" w="3759898">
                <a:moveTo>
                  <a:pt x="0" y="0"/>
                </a:moveTo>
                <a:lnTo>
                  <a:pt x="3759898" y="0"/>
                </a:lnTo>
                <a:lnTo>
                  <a:pt x="37598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14149" y="1909604"/>
            <a:ext cx="7094764" cy="7094764"/>
          </a:xfrm>
          <a:custGeom>
            <a:avLst/>
            <a:gdLst/>
            <a:ahLst/>
            <a:cxnLst/>
            <a:rect r="r" b="b" t="t" l="l"/>
            <a:pathLst>
              <a:path h="7094764" w="7094764">
                <a:moveTo>
                  <a:pt x="0" y="0"/>
                </a:moveTo>
                <a:lnTo>
                  <a:pt x="7094765" y="0"/>
                </a:lnTo>
                <a:lnTo>
                  <a:pt x="7094765" y="7094764"/>
                </a:lnTo>
                <a:lnTo>
                  <a:pt x="0" y="70947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80616" y="3385979"/>
            <a:ext cx="17541782" cy="6581140"/>
          </a:xfrm>
          <a:prstGeom prst="rect">
            <a:avLst/>
          </a:prstGeom>
        </p:spPr>
        <p:txBody>
          <a:bodyPr anchor="t" rtlCol="false" tIns="0" lIns="0" bIns="0" rIns="0">
            <a:spAutoFit/>
          </a:bodyPr>
          <a:lstStyle/>
          <a:p>
            <a:pPr>
              <a:lnSpc>
                <a:spcPts val="4759"/>
              </a:lnSpc>
            </a:pPr>
            <a:r>
              <a:rPr lang="en-US" sz="3399">
                <a:solidFill>
                  <a:srgbClr val="FFFFFF"/>
                </a:solidFill>
                <a:latin typeface="Noto Serif Display"/>
              </a:rPr>
              <a:t> Random Forest  là một kỹ thuật học tập tổng hợp kết hợp nhiều Decision Tree để nâng cao độ chính xác của dự đoán. Trong bối cảnh phân tích đặt phòng khách sạn, Random Forest mang lại hiệu suất vượt trội bằng cách giảm thiểu tình trạng trang bị quá mức và nắm bắt các mối quan hệ dữ liệu phức tạp.</a:t>
            </a:r>
          </a:p>
          <a:p>
            <a:pPr>
              <a:lnSpc>
                <a:spcPts val="4759"/>
              </a:lnSpc>
            </a:pPr>
            <a:r>
              <a:rPr lang="en-US" sz="3399">
                <a:solidFill>
                  <a:srgbClr val="FFFFFF"/>
                </a:solidFill>
                <a:latin typeface="Noto Serif Display"/>
              </a:rPr>
              <a:t> </a:t>
            </a:r>
          </a:p>
          <a:p>
            <a:pPr>
              <a:lnSpc>
                <a:spcPts val="4759"/>
              </a:lnSpc>
            </a:pPr>
            <a:r>
              <a:rPr lang="en-US" sz="3399">
                <a:solidFill>
                  <a:srgbClr val="FFFFFF"/>
                </a:solidFill>
                <a:latin typeface="Noto Serif Display"/>
              </a:rPr>
              <a:t> </a:t>
            </a:r>
          </a:p>
          <a:p>
            <a:pPr>
              <a:lnSpc>
                <a:spcPts val="4759"/>
              </a:lnSpc>
            </a:pPr>
            <a:r>
              <a:rPr lang="en-US" sz="3399">
                <a:solidFill>
                  <a:srgbClr val="FFFFFF"/>
                </a:solidFill>
                <a:latin typeface="Noto Serif Display"/>
              </a:rPr>
              <a:t>Mô hình  Random Forest dự kiến sẽ hoạt động tốt hơn mô hình Decision Tree bằng cách tận dụng phương pháp học tập tổng thể. Nó sẽ đưa ra những dự đoán chính xác hơn về việc hủy đặt phòng khách sạn, cho phép ban quản lý khách sạn đưa ra quyết định sáng suốt và cải thiện sự hài lòng của khách hàng.</a:t>
            </a:r>
          </a:p>
          <a:p>
            <a:pPr>
              <a:lnSpc>
                <a:spcPts val="4759"/>
              </a:lnSpc>
            </a:pPr>
          </a:p>
        </p:txBody>
      </p:sp>
      <p:sp>
        <p:nvSpPr>
          <p:cNvPr name="TextBox 6" id="6"/>
          <p:cNvSpPr txBox="true"/>
          <p:nvPr/>
        </p:nvSpPr>
        <p:spPr>
          <a:xfrm rot="0">
            <a:off x="-282482" y="271304"/>
            <a:ext cx="18304879" cy="3181350"/>
          </a:xfrm>
          <a:prstGeom prst="rect">
            <a:avLst/>
          </a:prstGeom>
        </p:spPr>
        <p:txBody>
          <a:bodyPr anchor="t" rtlCol="false" tIns="0" lIns="0" bIns="0" rIns="0">
            <a:spAutoFit/>
          </a:bodyPr>
          <a:lstStyle/>
          <a:p>
            <a:pPr algn="ctr">
              <a:lnSpc>
                <a:spcPts val="6300"/>
              </a:lnSpc>
            </a:pPr>
            <a:r>
              <a:rPr lang="en-US" sz="4500">
                <a:solidFill>
                  <a:srgbClr val="EFEFEF"/>
                </a:solidFill>
                <a:latin typeface="DejaVu Serif Bold"/>
              </a:rPr>
              <a:t>b. Xây dựng mô hình Random Forest để phân tích đặt phòng khách sạn</a:t>
            </a:r>
          </a:p>
          <a:p>
            <a:pPr algn="ctr">
              <a:lnSpc>
                <a:spcPts val="6300"/>
              </a:lnSpc>
            </a:pPr>
          </a:p>
          <a:p>
            <a:pPr algn="ctr">
              <a:lnSpc>
                <a:spcPts val="6300"/>
              </a:lnSpc>
            </a:pPr>
          </a:p>
        </p:txBody>
      </p:sp>
      <p:sp>
        <p:nvSpPr>
          <p:cNvPr name="TextBox 7" id="7"/>
          <p:cNvSpPr txBox="true"/>
          <p:nvPr/>
        </p:nvSpPr>
        <p:spPr>
          <a:xfrm rot="0">
            <a:off x="-282482" y="2419959"/>
            <a:ext cx="4541061" cy="688974"/>
          </a:xfrm>
          <a:prstGeom prst="rect">
            <a:avLst/>
          </a:prstGeom>
        </p:spPr>
        <p:txBody>
          <a:bodyPr anchor="t" rtlCol="false" tIns="0" lIns="0" bIns="0" rIns="0">
            <a:spAutoFit/>
          </a:bodyPr>
          <a:lstStyle/>
          <a:p>
            <a:pPr algn="ctr">
              <a:lnSpc>
                <a:spcPts val="5600"/>
              </a:lnSpc>
            </a:pPr>
            <a:r>
              <a:rPr lang="en-US" sz="4000">
                <a:solidFill>
                  <a:srgbClr val="94DDDE"/>
                </a:solidFill>
                <a:latin typeface="DejaVu Serif Bold"/>
              </a:rPr>
              <a:t>Giới thiệu: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5816188" y="1289743"/>
            <a:ext cx="1957462" cy="1819190"/>
          </a:xfrm>
          <a:custGeom>
            <a:avLst/>
            <a:gdLst/>
            <a:ahLst/>
            <a:cxnLst/>
            <a:rect r="r" b="b" t="t" l="l"/>
            <a:pathLst>
              <a:path h="1819190" w="1957462">
                <a:moveTo>
                  <a:pt x="0" y="0"/>
                </a:moveTo>
                <a:lnTo>
                  <a:pt x="1957462" y="0"/>
                </a:lnTo>
                <a:lnTo>
                  <a:pt x="1957462" y="1819190"/>
                </a:lnTo>
                <a:lnTo>
                  <a:pt x="0" y="1819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4350" y="6125051"/>
            <a:ext cx="4826958" cy="679450"/>
          </a:xfrm>
          <a:prstGeom prst="rect">
            <a:avLst/>
          </a:prstGeom>
        </p:spPr>
        <p:txBody>
          <a:bodyPr anchor="t" rtlCol="false" tIns="0" lIns="0" bIns="0" rIns="0">
            <a:spAutoFit/>
          </a:bodyPr>
          <a:lstStyle/>
          <a:p>
            <a:pPr algn="ctr">
              <a:lnSpc>
                <a:spcPts val="5599"/>
              </a:lnSpc>
            </a:pPr>
            <a:r>
              <a:rPr lang="en-US" sz="3999">
                <a:solidFill>
                  <a:srgbClr val="94DDDE"/>
                </a:solidFill>
                <a:latin typeface="DejaVu Serif Bold"/>
              </a:rPr>
              <a:t>Kết quả dự kiến:</a:t>
            </a:r>
          </a:p>
        </p:txBody>
      </p:sp>
      <p:sp>
        <p:nvSpPr>
          <p:cNvPr name="TextBox 4" id="4"/>
          <p:cNvSpPr txBox="true"/>
          <p:nvPr/>
        </p:nvSpPr>
        <p:spPr>
          <a:xfrm rot="0">
            <a:off x="514350" y="3395504"/>
            <a:ext cx="17259300" cy="6157595"/>
          </a:xfrm>
          <a:prstGeom prst="rect">
            <a:avLst/>
          </a:prstGeom>
        </p:spPr>
        <p:txBody>
          <a:bodyPr anchor="t" rtlCol="false" tIns="0" lIns="0" bIns="0" rIns="0">
            <a:spAutoFit/>
          </a:bodyPr>
          <a:lstStyle/>
          <a:p>
            <a:pPr algn="just">
              <a:lnSpc>
                <a:spcPts val="4480"/>
              </a:lnSpc>
            </a:pPr>
            <a:r>
              <a:rPr lang="en-US" sz="3200">
                <a:solidFill>
                  <a:srgbClr val="FFFFFF"/>
                </a:solidFill>
                <a:latin typeface="Noto Serif Display"/>
              </a:rPr>
              <a:t>XGBoost (Tăng cường độ dốc cực cao) là một thuật toán tăng cường độ dốc mạnh mẽ được biết đến với hiệu suất vượt trội trong các tác vụ lập mô hình dự đoán. Bằng cách xây dựng mô hình XGBoost để phân tích đặt phòng khách sạn, chúng tôi mong muốn tận dụng khả năng của nó để dự đoán chính xác kết quả đặt phòng.</a:t>
            </a:r>
          </a:p>
          <a:p>
            <a:pPr algn="just">
              <a:lnSpc>
                <a:spcPts val="4480"/>
              </a:lnSpc>
            </a:pPr>
            <a:r>
              <a:rPr lang="en-US" sz="3200">
                <a:solidFill>
                  <a:srgbClr val="FFFFFF"/>
                </a:solidFill>
                <a:latin typeface="Noto Serif Display"/>
              </a:rPr>
              <a:t> </a:t>
            </a:r>
          </a:p>
          <a:p>
            <a:pPr algn="just">
              <a:lnSpc>
                <a:spcPts val="4480"/>
              </a:lnSpc>
            </a:pPr>
          </a:p>
          <a:p>
            <a:pPr algn="just">
              <a:lnSpc>
                <a:spcPts val="4480"/>
              </a:lnSpc>
            </a:pPr>
            <a:r>
              <a:rPr lang="en-US" sz="3200">
                <a:solidFill>
                  <a:srgbClr val="FFFFFF"/>
                </a:solidFill>
                <a:latin typeface="Noto Serif Display"/>
              </a:rPr>
              <a:t>Chúng tôi dự đoán mô hình XGBoost sẽ thể hiện hiệu suất dự đoán vượt trội so với cả mô hình Decision Tree và Random forest. Khả năng xử lý các mối quan hệ dữ liệu phức tạp và tối ưu hóa độ chính xác dự đoán khiến nó trở thành lựa chọn lý tưởng để phân tích đặt phòng khách sạn, giúp đưa ra quyết định tốt hơn và mang lại sự hài lòng cho khách hàng.</a:t>
            </a:r>
          </a:p>
          <a:p>
            <a:pPr algn="just">
              <a:lnSpc>
                <a:spcPts val="4480"/>
              </a:lnSpc>
            </a:pPr>
          </a:p>
        </p:txBody>
      </p:sp>
      <p:sp>
        <p:nvSpPr>
          <p:cNvPr name="Freeform 5" id="5"/>
          <p:cNvSpPr/>
          <p:nvPr/>
        </p:nvSpPr>
        <p:spPr>
          <a:xfrm flipH="false" flipV="false" rot="0">
            <a:off x="-282482" y="-3367768"/>
            <a:ext cx="19198318" cy="19198318"/>
          </a:xfrm>
          <a:custGeom>
            <a:avLst/>
            <a:gdLst/>
            <a:ahLst/>
            <a:cxnLst/>
            <a:rect r="r" b="b" t="t" l="l"/>
            <a:pathLst>
              <a:path h="19198318" w="19198318">
                <a:moveTo>
                  <a:pt x="0" y="0"/>
                </a:moveTo>
                <a:lnTo>
                  <a:pt x="19198318" y="0"/>
                </a:lnTo>
                <a:lnTo>
                  <a:pt x="19198318" y="19198318"/>
                </a:lnTo>
                <a:lnTo>
                  <a:pt x="0" y="19198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82482" y="271304"/>
            <a:ext cx="18304879" cy="3181350"/>
          </a:xfrm>
          <a:prstGeom prst="rect">
            <a:avLst/>
          </a:prstGeom>
        </p:spPr>
        <p:txBody>
          <a:bodyPr anchor="t" rtlCol="false" tIns="0" lIns="0" bIns="0" rIns="0">
            <a:spAutoFit/>
          </a:bodyPr>
          <a:lstStyle/>
          <a:p>
            <a:pPr algn="ctr">
              <a:lnSpc>
                <a:spcPts val="6300"/>
              </a:lnSpc>
            </a:pPr>
            <a:r>
              <a:rPr lang="en-US" sz="4500">
                <a:solidFill>
                  <a:srgbClr val="EFEFEF"/>
                </a:solidFill>
                <a:latin typeface="DejaVu Serif Bold"/>
              </a:rPr>
              <a:t>c. Xây dựng mô hình XGBoost để phân tích đặt phòng khách sạn</a:t>
            </a:r>
          </a:p>
          <a:p>
            <a:pPr algn="ctr">
              <a:lnSpc>
                <a:spcPts val="6300"/>
              </a:lnSpc>
            </a:pPr>
          </a:p>
          <a:p>
            <a:pPr algn="ctr">
              <a:lnSpc>
                <a:spcPts val="6300"/>
              </a:lnSpc>
            </a:pPr>
          </a:p>
        </p:txBody>
      </p:sp>
      <p:sp>
        <p:nvSpPr>
          <p:cNvPr name="TextBox 7" id="7"/>
          <p:cNvSpPr txBox="true"/>
          <p:nvPr/>
        </p:nvSpPr>
        <p:spPr>
          <a:xfrm rot="0">
            <a:off x="-282482" y="2419959"/>
            <a:ext cx="4541061" cy="688974"/>
          </a:xfrm>
          <a:prstGeom prst="rect">
            <a:avLst/>
          </a:prstGeom>
        </p:spPr>
        <p:txBody>
          <a:bodyPr anchor="t" rtlCol="false" tIns="0" lIns="0" bIns="0" rIns="0">
            <a:spAutoFit/>
          </a:bodyPr>
          <a:lstStyle/>
          <a:p>
            <a:pPr algn="ctr">
              <a:lnSpc>
                <a:spcPts val="5600"/>
              </a:lnSpc>
            </a:pPr>
            <a:r>
              <a:rPr lang="en-US" sz="4000">
                <a:solidFill>
                  <a:srgbClr val="94DDDE"/>
                </a:solidFill>
                <a:latin typeface="DejaVu Serif Bold"/>
              </a:rPr>
              <a:t>Giới thiệu: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453770" y="1571415"/>
            <a:ext cx="15380460" cy="9144000"/>
          </a:xfrm>
          <a:prstGeom prst="rect">
            <a:avLst/>
          </a:prstGeom>
        </p:spPr>
        <p:txBody>
          <a:bodyPr anchor="t" rtlCol="false" tIns="0" lIns="0" bIns="0" rIns="0">
            <a:spAutoFit/>
          </a:bodyPr>
          <a:lstStyle/>
          <a:p>
            <a:pPr algn="just">
              <a:lnSpc>
                <a:spcPts val="7229"/>
              </a:lnSpc>
            </a:pPr>
            <a:r>
              <a:rPr lang="en-US" sz="6024">
                <a:solidFill>
                  <a:srgbClr val="2B4B82"/>
                </a:solidFill>
                <a:latin typeface="Josefin Sans Bold"/>
              </a:rPr>
              <a:t> </a:t>
            </a:r>
          </a:p>
          <a:p>
            <a:pPr algn="just">
              <a:lnSpc>
                <a:spcPts val="7229"/>
              </a:lnSpc>
            </a:pPr>
            <a:r>
              <a:rPr lang="en-US" sz="6024">
                <a:solidFill>
                  <a:srgbClr val="2B4B82"/>
                </a:solidFill>
                <a:latin typeface="Josefin Sans Bold"/>
              </a:rPr>
              <a:t>Các phương pháp được đề xuất này nhằm mục đích tận dụng các thuật toán học máy tiên tiến để phân tích dữ liệu đặt phòng khách sạn một cách hiệu quả, cung cấp những hiểu biết có giá trị để tối ưu hóa chiến lược đặt phòng và nâng cao trải nghiệm của khách hàng.</a:t>
            </a:r>
          </a:p>
          <a:p>
            <a:pPr algn="just">
              <a:lnSpc>
                <a:spcPts val="7229"/>
              </a:lnSpc>
            </a:pPr>
          </a:p>
          <a:p>
            <a:pPr algn="just">
              <a:lnSpc>
                <a:spcPts val="7230"/>
              </a:lnSpc>
            </a:pPr>
          </a:p>
        </p:txBody>
      </p:sp>
      <p:sp>
        <p:nvSpPr>
          <p:cNvPr name="Freeform 3" id="3"/>
          <p:cNvSpPr/>
          <p:nvPr/>
        </p:nvSpPr>
        <p:spPr>
          <a:xfrm flipH="false" flipV="false" rot="0">
            <a:off x="16043002" y="0"/>
            <a:ext cx="2244998" cy="2725338"/>
          </a:xfrm>
          <a:custGeom>
            <a:avLst/>
            <a:gdLst/>
            <a:ahLst/>
            <a:cxnLst/>
            <a:rect r="r" b="b" t="t" l="l"/>
            <a:pathLst>
              <a:path h="2725338" w="2244998">
                <a:moveTo>
                  <a:pt x="0" y="0"/>
                </a:moveTo>
                <a:lnTo>
                  <a:pt x="2244998" y="0"/>
                </a:lnTo>
                <a:lnTo>
                  <a:pt x="2244998" y="2725338"/>
                </a:lnTo>
                <a:lnTo>
                  <a:pt x="0" y="2725338"/>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DAGBcp4p2OY</dc:identifier>
  <dcterms:modified xsi:type="dcterms:W3CDTF">2011-08-01T06:04:30Z</dcterms:modified>
  <cp:revision>1</cp:revision>
  <dc:title>HOTEL BOOKING </dc:title>
</cp:coreProperties>
</file>